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368" r:id="rId2"/>
    <p:sldId id="369" r:id="rId3"/>
    <p:sldId id="370" r:id="rId4"/>
    <p:sldId id="371" r:id="rId5"/>
    <p:sldId id="372" r:id="rId6"/>
    <p:sldId id="373" r:id="rId7"/>
    <p:sldId id="374" r:id="rId8"/>
    <p:sldId id="375" r:id="rId9"/>
    <p:sldId id="376" r:id="rId10"/>
    <p:sldId id="377" r:id="rId11"/>
    <p:sldId id="378" r:id="rId12"/>
    <p:sldId id="380" r:id="rId13"/>
    <p:sldId id="379" r:id="rId14"/>
    <p:sldId id="381" r:id="rId15"/>
    <p:sldId id="382" r:id="rId16"/>
    <p:sldId id="383" r:id="rId17"/>
    <p:sldId id="384" r:id="rId18"/>
    <p:sldId id="385" r:id="rId19"/>
    <p:sldId id="386" r:id="rId20"/>
    <p:sldId id="387" r:id="rId21"/>
    <p:sldId id="388" r:id="rId2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افتراضي" id="{93A7D249-DE8C-49A8-AEB3-7A9FBB5A5444}">
          <p14:sldIdLst>
            <p14:sldId id="368"/>
            <p14:sldId id="369"/>
            <p14:sldId id="370"/>
            <p14:sldId id="371"/>
            <p14:sldId id="372"/>
            <p14:sldId id="373"/>
            <p14:sldId id="374"/>
            <p14:sldId id="375"/>
            <p14:sldId id="376"/>
            <p14:sldId id="377"/>
            <p14:sldId id="378"/>
            <p14:sldId id="380"/>
            <p14:sldId id="379"/>
            <p14:sldId id="381"/>
            <p14:sldId id="382"/>
            <p14:sldId id="383"/>
            <p14:sldId id="384"/>
            <p14:sldId id="385"/>
            <p14:sldId id="386"/>
            <p14:sldId id="387"/>
            <p14:sldId id="388"/>
          </p14:sldIdLst>
        </p14:section>
        <p14:section name="مقطع بدون عنوان" id="{3FED5C56-AA3D-4D9B-81BC-1EB9469FC787}">
          <p14:sldIdLst/>
        </p14:section>
        <p14:section name="مقطع بدون عنوان" id="{E8A11B2B-A223-4270-8B6F-7DF3D5719415}">
          <p14:sldIdLst/>
        </p14:section>
        <p14:section name="مقطع بدون عنوان" id="{4D5065B4-C471-4296-8169-360F758A88B2}">
          <p14:sldIdLst/>
        </p14:section>
        <p14:section name="مقطع بدون عنوان" id="{E56C352F-EBB6-4B8C-9A0B-D6F99697F1C3}">
          <p14:sldIdLst/>
        </p14:section>
        <p14:section name="مقطع بدون عنوان" id="{6195D626-D5F4-4455-8120-9C5A621D8FE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9" d="100"/>
          <a:sy n="79" d="100"/>
        </p:scale>
        <p:origin x="-11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589EAE74-F455-4AC8-AC55-86F83287B249}" type="datetimeFigureOut">
              <a:rPr lang="ar-IQ" smtClean="0"/>
              <a:t>21/04/1441</a:t>
            </a:fld>
            <a:endParaRPr lang="ar-IQ"/>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IQ"/>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DA85208D-3618-42A0-8918-4973BD9E8FE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9EAE74-F455-4AC8-AC55-86F83287B249}" type="datetimeFigureOut">
              <a:rPr lang="ar-IQ" smtClean="0"/>
              <a:t>21/04/1441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A85208D-3618-42A0-8918-4973BD9E8FE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9EAE74-F455-4AC8-AC55-86F83287B249}" type="datetimeFigureOut">
              <a:rPr lang="ar-IQ" smtClean="0"/>
              <a:t>21/04/1441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A85208D-3618-42A0-8918-4973BD9E8FE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589EAE74-F455-4AC8-AC55-86F83287B249}" type="datetimeFigureOut">
              <a:rPr lang="ar-IQ" smtClean="0"/>
              <a:t>21/04/1441</a:t>
            </a:fld>
            <a:endParaRPr lang="ar-IQ"/>
          </a:p>
        </p:txBody>
      </p:sp>
      <p:sp>
        <p:nvSpPr>
          <p:cNvPr id="9" name="عنصر نائب لرقم الشريحة 8"/>
          <p:cNvSpPr>
            <a:spLocks noGrp="1"/>
          </p:cNvSpPr>
          <p:nvPr>
            <p:ph type="sldNum" sz="quarter" idx="15"/>
          </p:nvPr>
        </p:nvSpPr>
        <p:spPr/>
        <p:txBody>
          <a:bodyPr rtlCol="0"/>
          <a:lstStyle/>
          <a:p>
            <a:fld id="{DA85208D-3618-42A0-8918-4973BD9E8FEC}" type="slidenum">
              <a:rPr lang="ar-IQ" smtClean="0"/>
              <a:t>‹#›</a:t>
            </a:fld>
            <a:endParaRPr lang="ar-IQ"/>
          </a:p>
        </p:txBody>
      </p:sp>
      <p:sp>
        <p:nvSpPr>
          <p:cNvPr id="10" name="عنصر نائب للتذييل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589EAE74-F455-4AC8-AC55-86F83287B249}" type="datetimeFigureOut">
              <a:rPr lang="ar-IQ" smtClean="0"/>
              <a:t>21/04/1441</a:t>
            </a:fld>
            <a:endParaRPr lang="ar-IQ"/>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IQ"/>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DA85208D-3618-42A0-8918-4973BD9E8FEC}"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589EAE74-F455-4AC8-AC55-86F83287B249}" type="datetimeFigureOut">
              <a:rPr lang="ar-IQ" smtClean="0"/>
              <a:t>21/04/1441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A85208D-3618-42A0-8918-4973BD9E8FEC}" type="slidenum">
              <a:rPr lang="ar-IQ" smtClean="0"/>
              <a:t>‹#›</a:t>
            </a:fld>
            <a:endParaRPr lang="ar-IQ"/>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589EAE74-F455-4AC8-AC55-86F83287B249}" type="datetimeFigureOut">
              <a:rPr lang="ar-IQ" smtClean="0"/>
              <a:t>21/04/1441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A85208D-3618-42A0-8918-4973BD9E8FEC}" type="slidenum">
              <a:rPr lang="ar-IQ" smtClean="0"/>
              <a:t>‹#›</a:t>
            </a:fld>
            <a:endParaRPr lang="ar-IQ"/>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589EAE74-F455-4AC8-AC55-86F83287B249}" type="datetimeFigureOut">
              <a:rPr lang="ar-IQ" smtClean="0"/>
              <a:t>21/04/1441</a:t>
            </a:fld>
            <a:endParaRPr lang="ar-IQ"/>
          </a:p>
        </p:txBody>
      </p:sp>
      <p:sp>
        <p:nvSpPr>
          <p:cNvPr id="7" name="عنصر نائب لرقم الشريحة 6"/>
          <p:cNvSpPr>
            <a:spLocks noGrp="1"/>
          </p:cNvSpPr>
          <p:nvPr>
            <p:ph type="sldNum" sz="quarter" idx="11"/>
          </p:nvPr>
        </p:nvSpPr>
        <p:spPr/>
        <p:txBody>
          <a:bodyPr rtlCol="0"/>
          <a:lstStyle/>
          <a:p>
            <a:fld id="{DA85208D-3618-42A0-8918-4973BD9E8FEC}" type="slidenum">
              <a:rPr lang="ar-IQ" smtClean="0"/>
              <a:t>‹#›</a:t>
            </a:fld>
            <a:endParaRPr lang="ar-IQ"/>
          </a:p>
        </p:txBody>
      </p:sp>
      <p:sp>
        <p:nvSpPr>
          <p:cNvPr id="8" name="عنصر نائب للتذييل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89EAE74-F455-4AC8-AC55-86F83287B249}" type="datetimeFigureOut">
              <a:rPr lang="ar-IQ" smtClean="0"/>
              <a:t>21/04/1441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A85208D-3618-42A0-8918-4973BD9E8FE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589EAE74-F455-4AC8-AC55-86F83287B249}" type="datetimeFigureOut">
              <a:rPr lang="ar-IQ" smtClean="0"/>
              <a:t>21/04/1441</a:t>
            </a:fld>
            <a:endParaRPr lang="ar-IQ"/>
          </a:p>
        </p:txBody>
      </p:sp>
      <p:sp>
        <p:nvSpPr>
          <p:cNvPr id="22" name="عنصر نائب لرقم الشريحة 21"/>
          <p:cNvSpPr>
            <a:spLocks noGrp="1"/>
          </p:cNvSpPr>
          <p:nvPr>
            <p:ph type="sldNum" sz="quarter" idx="15"/>
          </p:nvPr>
        </p:nvSpPr>
        <p:spPr/>
        <p:txBody>
          <a:bodyPr rtlCol="0"/>
          <a:lstStyle/>
          <a:p>
            <a:fld id="{DA85208D-3618-42A0-8918-4973BD9E8FEC}" type="slidenum">
              <a:rPr lang="ar-IQ" smtClean="0"/>
              <a:t>‹#›</a:t>
            </a:fld>
            <a:endParaRPr lang="ar-IQ"/>
          </a:p>
        </p:txBody>
      </p:sp>
      <p:sp>
        <p:nvSpPr>
          <p:cNvPr id="23" name="عنصر نائب للتذييل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589EAE74-F455-4AC8-AC55-86F83287B249}" type="datetimeFigureOut">
              <a:rPr lang="ar-IQ" smtClean="0"/>
              <a:t>21/04/1441</a:t>
            </a:fld>
            <a:endParaRPr lang="ar-IQ"/>
          </a:p>
        </p:txBody>
      </p:sp>
      <p:sp>
        <p:nvSpPr>
          <p:cNvPr id="18" name="عنصر نائب لرقم الشريحة 17"/>
          <p:cNvSpPr>
            <a:spLocks noGrp="1"/>
          </p:cNvSpPr>
          <p:nvPr>
            <p:ph type="sldNum" sz="quarter" idx="11"/>
          </p:nvPr>
        </p:nvSpPr>
        <p:spPr/>
        <p:txBody>
          <a:bodyPr rtlCol="0"/>
          <a:lstStyle/>
          <a:p>
            <a:fld id="{DA85208D-3618-42A0-8918-4973BD9E8FEC}" type="slidenum">
              <a:rPr lang="ar-IQ" smtClean="0"/>
              <a:t>‹#›</a:t>
            </a:fld>
            <a:endParaRPr lang="ar-IQ"/>
          </a:p>
        </p:txBody>
      </p:sp>
      <p:sp>
        <p:nvSpPr>
          <p:cNvPr id="21" name="عنصر نائب للتذييل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89EAE74-F455-4AC8-AC55-86F83287B249}" type="datetimeFigureOut">
              <a:rPr lang="ar-IQ" smtClean="0"/>
              <a:t>21/04/1441</a:t>
            </a:fld>
            <a:endParaRPr lang="ar-IQ"/>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A85208D-3618-42A0-8918-4973BD9E8FE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smtClean="0"/>
              <a:t>المحاضرة الخامسة </a:t>
            </a:r>
            <a:r>
              <a:rPr lang="ar-IQ" b="1" dirty="0" smtClean="0"/>
              <a:t>/القرارات </a:t>
            </a:r>
            <a:r>
              <a:rPr lang="ar-IQ" b="1" dirty="0"/>
              <a:t>الإدارية</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32500" lnSpcReduction="20000"/>
          </a:bodyPr>
          <a:lstStyle/>
          <a:p>
            <a:r>
              <a:rPr lang="ar-IQ" dirty="0"/>
              <a:t> تمثل القرارات الإدارية من أهم وسائل الإدارة في تحقيق أهدافها وأغراضها من خلال ممارستها لسلطتها العامة. وهذا ما يميز الإدارة في علاقتها مع الإفراد الذي يجعلها في موقع أقوى كي تستطيع من توجيه الأوامر والنواهي بإرادتها المنفردة بما يترتب عليها من أثار قانونية(حقوق والتزامات) من دون حاجة لموافقتهم متى كانت مشروعة.</a:t>
            </a:r>
            <a:endParaRPr lang="en-US" dirty="0"/>
          </a:p>
          <a:p>
            <a:r>
              <a:rPr lang="ar-IQ" b="1" dirty="0"/>
              <a:t>تعريف القرار </a:t>
            </a:r>
            <a:r>
              <a:rPr lang="ar-IQ" b="1" dirty="0" err="1"/>
              <a:t>الأداري</a:t>
            </a:r>
            <a:r>
              <a:rPr lang="ar-IQ" b="1" dirty="0"/>
              <a:t>:</a:t>
            </a:r>
            <a:endParaRPr lang="en-US" dirty="0"/>
          </a:p>
          <a:p>
            <a:r>
              <a:rPr lang="ar-IQ" b="1" dirty="0"/>
              <a:t>       </a:t>
            </a:r>
            <a:r>
              <a:rPr lang="ar-IQ" dirty="0"/>
              <a:t>لقد أختلف الفقهاء حول تعريف القرار </a:t>
            </a:r>
            <a:r>
              <a:rPr lang="ar-IQ" dirty="0" err="1"/>
              <a:t>الأداري</a:t>
            </a:r>
            <a:r>
              <a:rPr lang="ar-IQ" dirty="0"/>
              <a:t> نورد ادناه أهم التعريفات للقرار الإداري  </a:t>
            </a:r>
            <a:r>
              <a:rPr lang="ar-IQ" dirty="0" err="1"/>
              <a:t>فاالقرار</a:t>
            </a:r>
            <a:r>
              <a:rPr lang="ar-IQ" dirty="0"/>
              <a:t> </a:t>
            </a:r>
            <a:r>
              <a:rPr lang="ar-IQ" dirty="0" err="1"/>
              <a:t>الأداري</a:t>
            </a:r>
            <a:r>
              <a:rPr lang="ar-IQ" dirty="0"/>
              <a:t> يعرف </a:t>
            </a:r>
            <a:r>
              <a:rPr lang="ar-IQ" dirty="0" err="1"/>
              <a:t>بشكلاً</a:t>
            </a:r>
            <a:r>
              <a:rPr lang="ar-IQ" dirty="0"/>
              <a:t> عام بأنه: (</a:t>
            </a:r>
            <a:r>
              <a:rPr lang="ar-IQ" b="1" dirty="0"/>
              <a:t>عمل قانون صادر عن </a:t>
            </a:r>
            <a:r>
              <a:rPr lang="ar-IQ" b="1" dirty="0" err="1"/>
              <a:t>الأرادة</a:t>
            </a:r>
            <a:r>
              <a:rPr lang="ar-IQ" b="1" dirty="0"/>
              <a:t> المنفردة للإدارة بهدف إحداث أثر قانوني معين في المراكز القانونية " إنشاء، تعديل، الغاء مركز قانوني").</a:t>
            </a:r>
            <a:endParaRPr lang="en-US" dirty="0"/>
          </a:p>
          <a:p>
            <a:r>
              <a:rPr lang="ar-IQ" dirty="0"/>
              <a:t>اما الفقيه </a:t>
            </a:r>
            <a:r>
              <a:rPr lang="ar-IQ" dirty="0" err="1"/>
              <a:t>هوريو</a:t>
            </a:r>
            <a:r>
              <a:rPr lang="ar-IQ" dirty="0"/>
              <a:t> عرفه بأنه: </a:t>
            </a:r>
            <a:r>
              <a:rPr lang="ar-IQ" b="1" dirty="0"/>
              <a:t>(إعلان للإرادة بقصد إحداث أثر قانوني ازاء الأفراد يصدر عن سلطة إدارية في صور تنفيذية).</a:t>
            </a:r>
            <a:endParaRPr lang="en-US" dirty="0"/>
          </a:p>
          <a:p>
            <a:r>
              <a:rPr lang="ar-IQ" dirty="0"/>
              <a:t>اما محكمة القضاء </a:t>
            </a:r>
            <a:r>
              <a:rPr lang="ar-IQ" dirty="0" err="1"/>
              <a:t>الأداري</a:t>
            </a:r>
            <a:r>
              <a:rPr lang="ar-IQ" dirty="0"/>
              <a:t> في مصر عرفته</a:t>
            </a:r>
            <a:r>
              <a:rPr lang="ar-IQ" b="1" dirty="0"/>
              <a:t>: (إفصاح الإدارة في الشكل الذي يحدده القانون عن إرادتها الملزمة بما لها من سلطة عامة بمقتضى القوانين واللوائح وذلك بقصد إحداث مركز قانوني معين متى كان ممكناً وجائزاً قانوناً وكان الباعث عليه ابتغاء مصلحة عامة).</a:t>
            </a:r>
            <a:endParaRPr lang="en-US" dirty="0"/>
          </a:p>
          <a:p>
            <a:r>
              <a:rPr lang="ar-IQ" dirty="0"/>
              <a:t>اما في العراق فقد عرفه شاب توما منصور </a:t>
            </a:r>
            <a:r>
              <a:rPr lang="ar-IQ" b="1" dirty="0"/>
              <a:t>(بأن القرار </a:t>
            </a:r>
            <a:r>
              <a:rPr lang="ar-IQ" b="1" dirty="0" err="1"/>
              <a:t>الأداري</a:t>
            </a:r>
            <a:r>
              <a:rPr lang="ar-IQ" b="1" dirty="0"/>
              <a:t> هو عمل قانوني يصدر عن السلطة الإدارية من جانب واحد ويحدث اثراً قانونياً)  </a:t>
            </a:r>
            <a:endParaRPr lang="en-US" dirty="0"/>
          </a:p>
          <a:p>
            <a:r>
              <a:rPr lang="ar-IQ" dirty="0"/>
              <a:t>اما الأستاذ </a:t>
            </a:r>
            <a:r>
              <a:rPr lang="ar-IQ" dirty="0" err="1"/>
              <a:t>ايفيرو</a:t>
            </a:r>
            <a:r>
              <a:rPr lang="ar-IQ" dirty="0"/>
              <a:t> عرفه بأنه: </a:t>
            </a:r>
            <a:r>
              <a:rPr lang="ar-IQ" b="1" dirty="0"/>
              <a:t>( العمل الذي بواسطته تقوم الإدارة باستعمال سلطتها في تعديل المراكز القانونية </a:t>
            </a:r>
            <a:r>
              <a:rPr lang="ar-IQ" b="1" dirty="0" err="1"/>
              <a:t>بأرادتها</a:t>
            </a:r>
            <a:r>
              <a:rPr lang="ar-IQ" b="1" dirty="0"/>
              <a:t> المنفردة). </a:t>
            </a:r>
            <a:endParaRPr lang="en-US" dirty="0"/>
          </a:p>
          <a:p>
            <a:r>
              <a:rPr lang="ar-IQ" b="1" dirty="0"/>
              <a:t> </a:t>
            </a:r>
            <a:endParaRPr lang="en-US" dirty="0"/>
          </a:p>
          <a:p>
            <a:r>
              <a:rPr lang="ar-IQ" b="1" dirty="0"/>
              <a:t> </a:t>
            </a:r>
            <a:endParaRPr lang="en-US" dirty="0"/>
          </a:p>
          <a:p>
            <a:r>
              <a:rPr lang="ar-IQ" b="1" dirty="0"/>
              <a:t>ومن خلال التعريف الأخير أن عناصر القرار </a:t>
            </a:r>
            <a:r>
              <a:rPr lang="ar-IQ" b="1" dirty="0" err="1"/>
              <a:t>الأداري</a:t>
            </a:r>
            <a:r>
              <a:rPr lang="ar-IQ" b="1" dirty="0"/>
              <a:t> هي:</a:t>
            </a:r>
            <a:endParaRPr lang="en-US" dirty="0"/>
          </a:p>
          <a:p>
            <a:r>
              <a:rPr lang="ar-IQ" b="1" dirty="0"/>
              <a:t>1 – القرار </a:t>
            </a:r>
            <a:r>
              <a:rPr lang="ar-IQ" b="1" dirty="0" err="1"/>
              <a:t>الأداري</a:t>
            </a:r>
            <a:r>
              <a:rPr lang="ar-IQ" b="1" dirty="0"/>
              <a:t> عمل قانوني: </a:t>
            </a:r>
            <a:r>
              <a:rPr lang="ar-IQ" dirty="0"/>
              <a:t>يعد القرار </a:t>
            </a:r>
            <a:r>
              <a:rPr lang="ar-IQ" dirty="0" err="1"/>
              <a:t>الأداري</a:t>
            </a:r>
            <a:r>
              <a:rPr lang="ar-IQ" dirty="0"/>
              <a:t> عمل من الأعمال القانونية </a:t>
            </a:r>
            <a:r>
              <a:rPr lang="ar-IQ" dirty="0" err="1"/>
              <a:t>للأدارة</a:t>
            </a:r>
            <a:r>
              <a:rPr lang="ar-IQ" dirty="0"/>
              <a:t> لأنه يهدف الى إحداث أثر قانوني معين وبهذا يختلف القرار </a:t>
            </a:r>
            <a:r>
              <a:rPr lang="ar-IQ" dirty="0" err="1"/>
              <a:t>الأداري</a:t>
            </a:r>
            <a:r>
              <a:rPr lang="ar-IQ" dirty="0"/>
              <a:t> عن الأعمال المادية </a:t>
            </a:r>
            <a:r>
              <a:rPr lang="ar-IQ" dirty="0" err="1"/>
              <a:t>للأدارة</a:t>
            </a:r>
            <a:r>
              <a:rPr lang="ar-IQ" dirty="0"/>
              <a:t> حيث العمل المادي قد </a:t>
            </a:r>
            <a:r>
              <a:rPr lang="ar-IQ" dirty="0" err="1"/>
              <a:t>لايكون</a:t>
            </a:r>
            <a:r>
              <a:rPr lang="ar-IQ" dirty="0"/>
              <a:t> عملاً إراديا كنصب معدات تحسين طريق أو إنشاء جسر أو طلب إحصائيات ...الخ بينما النشاط القانوني يتعلق عادةً بالمراكز القانونية الموضوعية وكذلك بالمراكز القانونية الذاتية التي يجري تنظيمها من قبل المشرع. </a:t>
            </a:r>
            <a:endParaRPr lang="en-US" dirty="0"/>
          </a:p>
          <a:p>
            <a:r>
              <a:rPr lang="ar-IQ" b="1" dirty="0"/>
              <a:t>2  - القرار </a:t>
            </a:r>
            <a:r>
              <a:rPr lang="ar-IQ" b="1" dirty="0" err="1"/>
              <a:t>الأداري</a:t>
            </a:r>
            <a:r>
              <a:rPr lang="ar-IQ" b="1" dirty="0"/>
              <a:t> يصدر </a:t>
            </a:r>
            <a:r>
              <a:rPr lang="ar-IQ" b="1" dirty="0" err="1"/>
              <a:t>بالأرادة</a:t>
            </a:r>
            <a:r>
              <a:rPr lang="ar-IQ" b="1" dirty="0"/>
              <a:t> المنفردة </a:t>
            </a:r>
            <a:r>
              <a:rPr lang="ar-IQ" b="1" dirty="0" err="1"/>
              <a:t>للأدارة</a:t>
            </a:r>
            <a:r>
              <a:rPr lang="ar-IQ" b="1" dirty="0"/>
              <a:t>: </a:t>
            </a:r>
            <a:r>
              <a:rPr lang="ar-IQ" dirty="0"/>
              <a:t>يختلف القرار </a:t>
            </a:r>
            <a:r>
              <a:rPr lang="ar-IQ" dirty="0" err="1"/>
              <a:t>الأداري</a:t>
            </a:r>
            <a:r>
              <a:rPr lang="ar-IQ" dirty="0"/>
              <a:t> عن العقد </a:t>
            </a:r>
            <a:r>
              <a:rPr lang="ar-IQ" dirty="0" err="1"/>
              <a:t>الأداري</a:t>
            </a:r>
            <a:r>
              <a:rPr lang="ar-IQ" dirty="0"/>
              <a:t> أي أن الإدارة تصدره </a:t>
            </a:r>
            <a:r>
              <a:rPr lang="ar-IQ" dirty="0" err="1"/>
              <a:t>بأرادتها</a:t>
            </a:r>
            <a:r>
              <a:rPr lang="ar-IQ" dirty="0"/>
              <a:t> المنفردة دون حاجة لموافقة المعنيين بالقرار وبذلك فأن الإدارة تتمتع </a:t>
            </a:r>
            <a:r>
              <a:rPr lang="ar-IQ" dirty="0" err="1"/>
              <a:t>بأمتيازات</a:t>
            </a:r>
            <a:r>
              <a:rPr lang="ar-IQ" dirty="0"/>
              <a:t> السلطة العامة في توجيه أوامر ونواهي للأفراد مانحة لهم حقوقاً أو التزامات تجب طاعتها طالما أنها مشروعة بينما العقد </a:t>
            </a:r>
            <a:r>
              <a:rPr lang="ar-IQ" dirty="0" err="1"/>
              <a:t>الأداري</a:t>
            </a:r>
            <a:r>
              <a:rPr lang="ar-IQ" dirty="0"/>
              <a:t> يحتاج الى موافقة ورضاء الطرف المعني به دون أن تستطيع الإدارة ابرامه بإرادتها المنفردة ويمكن صدور القرار عن ارادة منفردة لمجلس أو هيئة أو عن رجل </a:t>
            </a:r>
            <a:r>
              <a:rPr lang="ar-IQ" dirty="0" err="1"/>
              <a:t>الأدارة</a:t>
            </a:r>
            <a:r>
              <a:rPr lang="ar-IQ" dirty="0"/>
              <a:t>. </a:t>
            </a:r>
            <a:endParaRPr lang="en-US" dirty="0"/>
          </a:p>
          <a:p>
            <a:r>
              <a:rPr lang="ar-IQ" b="1" dirty="0"/>
              <a:t>3 – صدور القرار </a:t>
            </a:r>
            <a:r>
              <a:rPr lang="ar-IQ" b="1" dirty="0" err="1"/>
              <a:t>الأداري</a:t>
            </a:r>
            <a:r>
              <a:rPr lang="ar-IQ" b="1" dirty="0"/>
              <a:t> من جهة إدارية: </a:t>
            </a:r>
            <a:r>
              <a:rPr lang="ar-IQ" dirty="0"/>
              <a:t>إن من خصائص القرار هو صدوره من جهة ادارية إلا أن هذا الشرط خضع الى معيارين </a:t>
            </a:r>
            <a:r>
              <a:rPr lang="ar-IQ" b="1" dirty="0"/>
              <a:t>الأول شكلي</a:t>
            </a:r>
            <a:r>
              <a:rPr lang="ar-IQ" dirty="0"/>
              <a:t> بموجبه إن القرارات الإدارية هي التي تصدر عن سلطة ادارية بينما النصوص القانونية يكون صدورها عن سلطة تشريعية والأحكام القضائية تصدر عن المحاكم وهذا المعيار هو واضح ويسهل التعرف عليه وهو ما يعمل به في فرنسا ومصر والعراق. ويستوي صدور القرار </a:t>
            </a:r>
            <a:r>
              <a:rPr lang="ar-IQ" dirty="0" err="1"/>
              <a:t>الأداري</a:t>
            </a:r>
            <a:r>
              <a:rPr lang="ar-IQ" dirty="0"/>
              <a:t> عن سلطة مركزية أو لا مركزية أي من قبل مجلس أو هيئة أو شخص واحد أو أكثر</a:t>
            </a:r>
            <a:r>
              <a:rPr lang="ar-IQ" b="1" dirty="0"/>
              <a:t>. أما المعيار الثاني فهو موضوعي </a:t>
            </a:r>
            <a:r>
              <a:rPr lang="ar-IQ" dirty="0"/>
              <a:t>فإن الفقيه (دوكي) أول من تبنى هذا </a:t>
            </a:r>
            <a:r>
              <a:rPr lang="ar-IQ" dirty="0" err="1"/>
              <a:t>الإتجاه</a:t>
            </a:r>
            <a:r>
              <a:rPr lang="ar-IQ" dirty="0"/>
              <a:t> الذي يقوم على تفحص ، مضمون التصرف القانوني فإن كان يحتوي على قواعد موضوعية غير شخصية فإنه يعد تشريع، ولا يهم الجهة التي يصدر عنها سواء برلمان أو سلطة تنفيذية أما في حالة كونه ذا صفة فردية أو </a:t>
            </a:r>
            <a:r>
              <a:rPr lang="ar-IQ" dirty="0" err="1"/>
              <a:t>سخصية</a:t>
            </a:r>
            <a:r>
              <a:rPr lang="ar-IQ" dirty="0"/>
              <a:t> فإنه تصرف شرطي قد يصدر عن سلطة ادارية أو حتى تشريعية كالقرار الصادر بتعيين موظفين في دوائر البرلمان أو تخصيص راتب لأرملة. وعليه فإن المحاكم قد تقيم قراراتها القضائية على نصوص لا </a:t>
            </a:r>
            <a:r>
              <a:rPr lang="ar-IQ" dirty="0" err="1"/>
              <a:t>ئحية</a:t>
            </a:r>
            <a:r>
              <a:rPr lang="ar-IQ" dirty="0"/>
              <a:t> وليس قانونية حصراً استناداً الى المعيار الموضوعي للقرار </a:t>
            </a:r>
            <a:r>
              <a:rPr lang="ar-IQ" dirty="0" err="1"/>
              <a:t>الأداري</a:t>
            </a:r>
            <a:r>
              <a:rPr lang="ar-IQ" dirty="0"/>
              <a:t>. </a:t>
            </a:r>
            <a:endParaRPr lang="en-US" dirty="0"/>
          </a:p>
          <a:p>
            <a:r>
              <a:rPr lang="ar-IQ" b="1" dirty="0"/>
              <a:t>4- إحداث تغيير في المراكز القانونية: </a:t>
            </a:r>
            <a:r>
              <a:rPr lang="ar-IQ" dirty="0"/>
              <a:t>من أجل أن يكون التصرف الصادر عن الإدارة بمثابة قرار أداري فإنه ينبغي أن يكون من شأنه إحداث أثر قانوني معين تجاه المراكز القانونية بالتعديل أو الإلغاء المتعلقة بالحقوق والالتزامات سواء التي تتعلق بالقرارات </a:t>
            </a:r>
            <a:r>
              <a:rPr lang="ar-IQ" dirty="0" err="1"/>
              <a:t>الأدارية</a:t>
            </a:r>
            <a:r>
              <a:rPr lang="ar-IQ" dirty="0"/>
              <a:t> التنظيمية أو الفردية كأنشاء مركز قانوني جديد كتعيين موظف أو </a:t>
            </a:r>
            <a:r>
              <a:rPr lang="ar-IQ" dirty="0" err="1"/>
              <a:t>تعديلة</a:t>
            </a:r>
            <a:r>
              <a:rPr lang="ar-IQ" dirty="0"/>
              <a:t> وهو حالة الترفيع أو تنزيل درجته بعقوبة </a:t>
            </a:r>
            <a:r>
              <a:rPr lang="ar-IQ" dirty="0" err="1"/>
              <a:t>إنضباطية</a:t>
            </a:r>
            <a:r>
              <a:rPr lang="ar-IQ" dirty="0"/>
              <a:t> أو الغاء مركز قانوني مثال سحب رخصة أو إجازة أو الغاء وظيفة. </a:t>
            </a:r>
            <a:endParaRPr lang="en-US" dirty="0"/>
          </a:p>
          <a:p>
            <a:r>
              <a:rPr lang="ar-IQ" dirty="0"/>
              <a:t>كذلك يجب أن يكون القرار تنفيذي أي قد استكمل جميع مراحل صدوره وبعكسه لا يحمل صفة قرار اداري ولا يجوز الطعن فيه.</a:t>
            </a:r>
            <a:endParaRPr lang="en-US" dirty="0"/>
          </a:p>
          <a:p>
            <a:r>
              <a:rPr lang="ar-IQ" dirty="0"/>
              <a:t>      وبناءً على ذلك فأن القرارات أو الأعمال التي لا تمس الوضع القانوني بالتغيير وغير مؤثرة في المراكز القانونية لا تعد قرارات ادارية ومن أمثلتها الأعمال التحضرية للقرار </a:t>
            </a:r>
            <a:r>
              <a:rPr lang="ar-IQ" dirty="0" err="1"/>
              <a:t>الأداري</a:t>
            </a:r>
            <a:r>
              <a:rPr lang="ar-IQ" dirty="0"/>
              <a:t> كالمقترحات أو الدراسات، طلب اضبارة أو طلب إحصائية، أو التوجيهات أو التعليمات الصادرة من الرئيس </a:t>
            </a:r>
            <a:r>
              <a:rPr lang="ar-IQ" dirty="0" err="1"/>
              <a:t>الأداري</a:t>
            </a:r>
            <a:r>
              <a:rPr lang="ar-IQ" dirty="0"/>
              <a:t> بغية عمل المرفق العام. </a:t>
            </a:r>
          </a:p>
        </p:txBody>
      </p:sp>
    </p:spTree>
    <p:extLst>
      <p:ext uri="{BB962C8B-B14F-4D97-AF65-F5344CB8AC3E}">
        <p14:creationId xmlns:p14="http://schemas.microsoft.com/office/powerpoint/2010/main" val="1535800149"/>
      </p:ext>
    </p:extLst>
  </p:cSld>
  <p:clrMapOvr>
    <a:masterClrMapping/>
  </p:clrMapOvr>
  <p:transition spd="slow">
    <p:cover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t>ثانياً: الفرق بين العقود الإدارية والعقود المدنية:</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55000" lnSpcReduction="20000"/>
          </a:bodyPr>
          <a:lstStyle/>
          <a:p>
            <a:r>
              <a:rPr lang="ar-IQ" b="1" dirty="0"/>
              <a:t> </a:t>
            </a:r>
            <a:r>
              <a:rPr lang="ar-IQ" dirty="0"/>
              <a:t>ان العقد </a:t>
            </a:r>
            <a:r>
              <a:rPr lang="ar-IQ" dirty="0" err="1"/>
              <a:t>الأداري</a:t>
            </a:r>
            <a:r>
              <a:rPr lang="ar-IQ" dirty="0"/>
              <a:t> لا يعدو في الظاهر الا كونه أتفاق إرادتين أو اكثر على إنشاء التزامات .. وهو بهذا المعنى لا يختلف عن العقد المدني. كما ان أركان العقد </a:t>
            </a:r>
            <a:r>
              <a:rPr lang="ar-IQ" dirty="0" err="1"/>
              <a:t>الأداري</a:t>
            </a:r>
            <a:r>
              <a:rPr lang="ar-IQ" dirty="0"/>
              <a:t> هي ذات أركان العقد المدني (تراضي، محل، سبب)، </a:t>
            </a:r>
            <a:r>
              <a:rPr lang="ar-IQ" dirty="0" err="1"/>
              <a:t>بالاضافة</a:t>
            </a:r>
            <a:r>
              <a:rPr lang="ar-IQ" dirty="0"/>
              <a:t> الى شروط صحة الرضا والمحل والسبب تتفق في جزء كبير منها مع الشروط المقررة لذلك في العقود المدنية، غير ان ما يبدو من تشابه بين العقدين (</a:t>
            </a:r>
            <a:r>
              <a:rPr lang="ar-IQ" dirty="0" err="1"/>
              <a:t>الأداري</a:t>
            </a:r>
            <a:r>
              <a:rPr lang="ar-IQ" dirty="0"/>
              <a:t> والمدني) لا يتعدى العناصر الأساسية المكونة لهما، في حين ان الاختلاف الجوهري يظهر بصورة جلية في </a:t>
            </a:r>
            <a:r>
              <a:rPr lang="ar-IQ" dirty="0" err="1"/>
              <a:t>المبادىء</a:t>
            </a:r>
            <a:r>
              <a:rPr lang="ar-IQ" dirty="0"/>
              <a:t> العامة والقواعد التي تحكم كل من العقدين. ويمكن تحديد الاساسيات في ميادين الاختلاف بين العقود الإدارية والعقود المدنية </a:t>
            </a:r>
            <a:r>
              <a:rPr lang="ar-IQ" dirty="0" err="1"/>
              <a:t>بمايلي</a:t>
            </a:r>
            <a:r>
              <a:rPr lang="ar-IQ" dirty="0"/>
              <a:t>: </a:t>
            </a:r>
            <a:endParaRPr lang="en-US" dirty="0"/>
          </a:p>
          <a:p>
            <a:r>
              <a:rPr lang="ar-IQ" dirty="0"/>
              <a:t>1 </a:t>
            </a:r>
            <a:r>
              <a:rPr lang="ar-IQ" b="1" dirty="0"/>
              <a:t>) من حيث القواعد الخاصة بالتكوين والابرام: </a:t>
            </a:r>
            <a:r>
              <a:rPr lang="ar-IQ" dirty="0"/>
              <a:t>حيث نجد في مقابل بساطة تكوين وابرام العقود المدنية، ان العقود الإدارية تتكون من عملية أو اكثر من العمليات المعقدة بالمقارنة مع العقود المدنية، وابرز أنواع التعقيد تظهر في الجانب المتعلق بالتعبير عن </a:t>
            </a:r>
            <a:r>
              <a:rPr lang="ar-IQ" dirty="0" err="1"/>
              <a:t>الأرادة</a:t>
            </a:r>
            <a:r>
              <a:rPr lang="ar-IQ" dirty="0"/>
              <a:t> .. حيث غالباً ما يتم هذا التعبير في عملية معقدة متشابكة.. وقد تكون على مراحل متعددة وفي فترات متلاحقة ومتعاقبة. وعادة </a:t>
            </a:r>
            <a:r>
              <a:rPr lang="ar-IQ" dirty="0" err="1"/>
              <a:t>مايسبق</a:t>
            </a:r>
            <a:r>
              <a:rPr lang="ar-IQ" dirty="0"/>
              <a:t> التصرف الذي يتم بمقتضاه ابرام العقد </a:t>
            </a:r>
            <a:r>
              <a:rPr lang="ar-IQ" dirty="0" err="1"/>
              <a:t>الأداري</a:t>
            </a:r>
            <a:r>
              <a:rPr lang="ar-IQ" dirty="0"/>
              <a:t> طائفة من الاجراءات والتدابير التي تمهد لتكوين (مولد) ذلك التصرف، الذي قد تعقبه طائفة اخرى من تدابير واجراءات متعلقة بالتصديق والاعتماد اللازم </a:t>
            </a:r>
            <a:r>
              <a:rPr lang="ar-IQ" dirty="0" err="1"/>
              <a:t>لابرام</a:t>
            </a:r>
            <a:r>
              <a:rPr lang="ar-IQ" dirty="0"/>
              <a:t> العقد.. وطبيعي ان يكون ابرام العقد </a:t>
            </a:r>
            <a:r>
              <a:rPr lang="ar-IQ" dirty="0" err="1"/>
              <a:t>الأداري</a:t>
            </a:r>
            <a:r>
              <a:rPr lang="ar-IQ" dirty="0"/>
              <a:t> مسبوقاً في العمل بمرحلة تحضرية تدور حولها المباحثات والمفاوضات. علماً بأن هذه المرحلة التحضيرية </a:t>
            </a:r>
            <a:r>
              <a:rPr lang="ar-IQ" dirty="0" err="1"/>
              <a:t>لاتولد</a:t>
            </a:r>
            <a:r>
              <a:rPr lang="ar-IQ" dirty="0"/>
              <a:t> في حد ذاتها رابطة تعاقدية. </a:t>
            </a:r>
            <a:endParaRPr lang="en-US" dirty="0"/>
          </a:p>
          <a:p>
            <a:r>
              <a:rPr lang="ar-IQ" b="1" dirty="0"/>
              <a:t>2 ) الاحكام والقواعد الموضوعية الخاصة بأثار العقد وتنفيذه:</a:t>
            </a:r>
            <a:r>
              <a:rPr lang="ar-IQ" dirty="0"/>
              <a:t> ان الاختلاف بين هذين الصنفين من العقود يبدو اكثر وضوحاً وابرز تجسيداً في ميادين الاحكام والقواعد التي تنظم كل منهما من حيث آثار العقد وتنفيذه. فالقاعدة التي تسود العلاقات في القانون الخاص تستند كما هو معلوم على أساس ان العقد شريعة المتعاقدين.. ولكن العقود الإدارية تخرج عن هذه القاعدة.. حيث يجب ان يراعي فيها دائما وقبل كل شيء رجحة كفة الصالح العام على مصلحة الأفراد، وهو </a:t>
            </a:r>
            <a:r>
              <a:rPr lang="ar-IQ" dirty="0" err="1"/>
              <a:t>ماينبغي</a:t>
            </a:r>
            <a:r>
              <a:rPr lang="ar-IQ" dirty="0"/>
              <a:t> ان يسود شروط العقد وعلاقة المتعاقدين في هذا النوع من العقود. فالعقود الإدارية تمتاز بأن شروطها العامة تحرر مقدماً ولا يملك من يتقدم للتعاقد معها مناقشتها. بل ان بعض شروطها تفرض على الادارة المتعاقدة ذاتها، لان القانون يلزمها </a:t>
            </a:r>
            <a:r>
              <a:rPr lang="ar-IQ" dirty="0" err="1"/>
              <a:t>بادراجها</a:t>
            </a:r>
            <a:r>
              <a:rPr lang="ar-IQ" dirty="0"/>
              <a:t> في جميع العقود (الشروط العامة للعقود). </a:t>
            </a:r>
            <a:endParaRPr lang="en-US" dirty="0"/>
          </a:p>
          <a:p>
            <a:r>
              <a:rPr lang="ar-IQ" dirty="0"/>
              <a:t>3 ) </a:t>
            </a:r>
            <a:r>
              <a:rPr lang="ar-IQ" b="1" dirty="0"/>
              <a:t>مدى تأثير النظريات (الجديدة) على تنفيذ العقود الإدارية، مع </a:t>
            </a:r>
            <a:r>
              <a:rPr lang="ar-IQ" b="1" dirty="0" err="1"/>
              <a:t>الأشارة</a:t>
            </a:r>
            <a:r>
              <a:rPr lang="ar-IQ" b="1" dirty="0"/>
              <a:t> قدر المستطاع الى موقف القضاء العراقي من أحكام نظرية هذا النوع من العقود. </a:t>
            </a:r>
            <a:r>
              <a:rPr lang="ar-IQ" dirty="0"/>
              <a:t>ان حداثة النشأة بالنسبة للقانون </a:t>
            </a:r>
            <a:r>
              <a:rPr lang="ar-IQ" dirty="0" err="1"/>
              <a:t>الأداري</a:t>
            </a:r>
            <a:r>
              <a:rPr lang="ar-IQ" dirty="0"/>
              <a:t> بالمقارنة مع القانون المدني خاصة وكونه قانون غير مقنن، أي ان أحكامه وقواعده غير مكتوبة ومصنفة في مجموعة واحدة كما هو شأن القوانين المدنية والتجارية، يجعل </a:t>
            </a:r>
            <a:r>
              <a:rPr lang="ar-IQ" dirty="0" err="1"/>
              <a:t>لاحكام</a:t>
            </a:r>
            <a:r>
              <a:rPr lang="ar-IQ" dirty="0"/>
              <a:t> القضاء مصدر الصدارة في أراء قواعد وأحكام هذا القانون الجديد الفرنسي المولد.. ويبقى القضاء يزود القانون </a:t>
            </a:r>
            <a:r>
              <a:rPr lang="ar-IQ" dirty="0" err="1"/>
              <a:t>الأداري</a:t>
            </a:r>
            <a:r>
              <a:rPr lang="ar-IQ" dirty="0"/>
              <a:t> </a:t>
            </a:r>
            <a:r>
              <a:rPr lang="ar-IQ" dirty="0" err="1"/>
              <a:t>بالاحكام</a:t>
            </a:r>
            <a:r>
              <a:rPr lang="ar-IQ" dirty="0"/>
              <a:t> الاساسية لمواجهة </a:t>
            </a:r>
            <a:r>
              <a:rPr lang="ar-IQ" dirty="0" err="1"/>
              <a:t>أشكالات</a:t>
            </a:r>
            <a:r>
              <a:rPr lang="ar-IQ" dirty="0"/>
              <a:t> الإدارة المختلفة. </a:t>
            </a:r>
            <a:r>
              <a:rPr lang="ar-IQ" b="1" dirty="0"/>
              <a:t> </a:t>
            </a:r>
            <a:r>
              <a:rPr lang="ar-IQ" dirty="0"/>
              <a:t>   </a:t>
            </a:r>
            <a:endParaRPr lang="en-US" dirty="0"/>
          </a:p>
          <a:p>
            <a:r>
              <a:rPr lang="en-US" dirty="0"/>
              <a:t> </a:t>
            </a:r>
          </a:p>
          <a:p>
            <a:r>
              <a:rPr lang="ar-IQ" dirty="0"/>
              <a:t>       </a:t>
            </a:r>
          </a:p>
        </p:txBody>
      </p:sp>
    </p:spTree>
    <p:extLst>
      <p:ext uri="{BB962C8B-B14F-4D97-AF65-F5344CB8AC3E}">
        <p14:creationId xmlns:p14="http://schemas.microsoft.com/office/powerpoint/2010/main" val="3123715381"/>
      </p:ext>
    </p:extLst>
  </p:cSld>
  <p:clrMapOvr>
    <a:masterClrMapping/>
  </p:clrMapOvr>
  <p:transition spd="slow">
    <p:pull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أركان العقد </a:t>
            </a:r>
            <a:r>
              <a:rPr lang="ar-IQ" b="1" dirty="0" err="1"/>
              <a:t>الأداري</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25000" lnSpcReduction="20000"/>
          </a:bodyPr>
          <a:lstStyle/>
          <a:p>
            <a:r>
              <a:rPr lang="ar-IQ" dirty="0"/>
              <a:t> إن أركان العقد </a:t>
            </a:r>
            <a:r>
              <a:rPr lang="ar-IQ" dirty="0" err="1"/>
              <a:t>الأداري</a:t>
            </a:r>
            <a:r>
              <a:rPr lang="ar-IQ" dirty="0"/>
              <a:t> هي ذات أركان العقد المدني ( التراضي، المحل، السبب، الشكلية) </a:t>
            </a:r>
            <a:r>
              <a:rPr lang="ar-IQ" dirty="0" err="1"/>
              <a:t>بالاضافة</a:t>
            </a:r>
            <a:r>
              <a:rPr lang="ar-IQ" dirty="0"/>
              <a:t> الى ان شروط صحة الرضا والمحل والسبب تتفق في جزء كبير منها مع الشروط المقررة لذلك في العقود المدنية ألا ان الفقه والقضاء الاداريين قد </a:t>
            </a:r>
            <a:r>
              <a:rPr lang="ar-IQ" dirty="0" err="1"/>
              <a:t>أشترطو</a:t>
            </a:r>
            <a:r>
              <a:rPr lang="ar-IQ" dirty="0"/>
              <a:t> لاعتبار عقد ما عقداً ادارياً يجب ان تتوفر فيه ثلاثة أركان أساسية أخرى وهي كالآتي:</a:t>
            </a:r>
            <a:endParaRPr lang="en-US" dirty="0"/>
          </a:p>
          <a:p>
            <a:r>
              <a:rPr lang="ar-IQ" dirty="0"/>
              <a:t>أ-</a:t>
            </a:r>
            <a:r>
              <a:rPr lang="ar-IQ" b="1" dirty="0"/>
              <a:t>الرضا أو (التراضي): </a:t>
            </a:r>
            <a:endParaRPr lang="en-US" dirty="0"/>
          </a:p>
          <a:p>
            <a:r>
              <a:rPr lang="ar-IQ" dirty="0"/>
              <a:t>       يوجد الرضا بوجود ارادتين متوافقتين ويتم العقد بمجرد ان يتبادل الطرفان التعبير عن إرادتهما- الإيجاب والقبول- مع مراعاة ما يقرره القانون من أوضاع معينة يجب إتباعها.</a:t>
            </a:r>
            <a:endParaRPr lang="en-US" dirty="0"/>
          </a:p>
          <a:p>
            <a:r>
              <a:rPr lang="ar-IQ" dirty="0"/>
              <a:t>       والرضا بالنسبة للإدارة كطرف في العقد يجب ان يكون صادراً من الجهة المختصة بالتعاقد وفقاً للنظم المقررة من حيث الاختصاص والشكل.</a:t>
            </a:r>
            <a:endParaRPr lang="en-US" dirty="0"/>
          </a:p>
          <a:p>
            <a:r>
              <a:rPr lang="ar-IQ" dirty="0"/>
              <a:t>       وإبرام العقود </a:t>
            </a:r>
            <a:r>
              <a:rPr lang="ar-IQ" dirty="0" err="1"/>
              <a:t>بأسم</a:t>
            </a:r>
            <a:r>
              <a:rPr lang="ar-IQ" dirty="0"/>
              <a:t> الإدارة لا يملكه إلا أشخاص حددهم المشرع ووفقاً للقواعد العامة بحيث لا يجوز لغيرهم ممارسته كما لا يجوز تفويض غيرهم في ممارسته الا في الحدود وبالقيود التي يضعها المشرع.</a:t>
            </a:r>
            <a:endParaRPr lang="en-US" dirty="0"/>
          </a:p>
          <a:p>
            <a:r>
              <a:rPr lang="ar-IQ" dirty="0"/>
              <a:t>       ومن جانب آخر لا يكفي وجود الرضا من جانب ممثل الادارة فحسب بل يقتضي ان يكون هذا الرضا سليماً خالياً من عيوب الرضا كالغلط والتغرير والإكراه والغبن اضافةً الى عيوب الاهلية، والقضاء الإداري يسلك مسلك القضاء المدني في إبطال العقود الإدارية التي يشوبها عيب من هذه العيوب السالفة الذكر، ومن أوضح الأمثلة على ذلك حكم مجلس الدولة الفرنسي في 26 ابريل سنة 1950 الذي أبطل عقداً إدارياً بسبب الوقوع في الغلط (حيث تعاقد احد ممثلي الشركات مع الادارة بصفته الشخصية، في حين ان الإدارة قد قصدت التعاقد معه بصفته ممثلاً للشركة) ولما كانت الإدارة طرفاً في العقد الإداري لم يعد البحث عن ممثل الإدارة امراً مهماً وذلك لان إجراءات إبرام العقد الإداري كفيلة للتأكد من وجود ممثل الإدارة ومن التعبير عنها أو من سلامتها من العيوب. </a:t>
            </a:r>
            <a:endParaRPr lang="en-US" dirty="0"/>
          </a:p>
          <a:p>
            <a:r>
              <a:rPr lang="ar-IQ" b="1" dirty="0"/>
              <a:t>ب-المحل:</a:t>
            </a:r>
            <a:endParaRPr lang="en-US" dirty="0"/>
          </a:p>
          <a:p>
            <a:r>
              <a:rPr lang="ar-IQ" dirty="0"/>
              <a:t>       يقصد بمحل العقد، العملية القانونية التي يراد تحقيقها من حيث إنشاء حقوق والتزامات متقابلة للمتعاقدين فيشترط به ان يكون موجوداً أو ممكناً، معيناً أو قابلاً للتعين ومما يجوز التعامل به. </a:t>
            </a:r>
            <a:endParaRPr lang="en-US" dirty="0"/>
          </a:p>
          <a:p>
            <a:r>
              <a:rPr lang="ar-IQ" dirty="0"/>
              <a:t>       اي يشترط بمحل العقد ان يكون معيناً تعيناً نافياً للجهالة الفاحشة سواء كان تعيينه </a:t>
            </a:r>
            <a:r>
              <a:rPr lang="ar-IQ" dirty="0" err="1"/>
              <a:t>بالاشارة</a:t>
            </a:r>
            <a:r>
              <a:rPr lang="ar-IQ" dirty="0"/>
              <a:t> اليه او الى مكانه الخاص أو بذكر الاوصاف المميزة له كما يشترط محل العقد ان يكون مما يجوز التعامل به اي ان يكون مشروعاً.</a:t>
            </a:r>
            <a:endParaRPr lang="en-US" dirty="0"/>
          </a:p>
          <a:p>
            <a:r>
              <a:rPr lang="ar-IQ" dirty="0"/>
              <a:t>       والقضاء الإداري يطبق القواعد المدنية بهذا الشأن ما تستلزمه طبيعة العقود الإدارية، فمحل العقد يحدده الطرفان غير ان الإدارة قد تعدله بإرادتها المنفردة </a:t>
            </a:r>
            <a:r>
              <a:rPr lang="ar-IQ" dirty="0" err="1"/>
              <a:t>إستناداً</a:t>
            </a:r>
            <a:r>
              <a:rPr lang="ar-IQ" dirty="0"/>
              <a:t> الى الامتيازات التي تتمتع بها في مواجهة المتعاقد.</a:t>
            </a:r>
            <a:endParaRPr lang="en-US" dirty="0"/>
          </a:p>
          <a:p>
            <a:r>
              <a:rPr lang="ar-IQ" dirty="0"/>
              <a:t>       ومن أهم شروط صحة المحل شرط المشروعية وذلك بان يكون محل العقد مما يجوز التعامل به، فإذا كان غير مشروع يعد العقد باطلاً لمخالفته للنظام العام ومن الأمثلة على ذلك حكم المحكمة الإدارية العليا في مصر سنة 1966 التي أبطلت عقداً إدارياً أبرمته الإدارة مع احد الموردين لتوريد شوك وسكاكين وملاعق طبقاً لعينة تحتوي على نسب عالية من المواد الضارة فقالت المحكمة في هذا الصدد(ومن حيث ان الثابت من التحليل ان من شان استعمال الادوات محل العقد تعريض سلامة المستهلكين لخطر التسمم وهو أمر في ذاته مخالف للنظام العام، فان للنفس حرمة لا يجوز انتهاكها).</a:t>
            </a:r>
            <a:endParaRPr lang="en-US" dirty="0"/>
          </a:p>
          <a:p>
            <a:r>
              <a:rPr lang="ar-IQ" dirty="0"/>
              <a:t>       وكذلك الحال بالنسبة لشروط صحة المحل الأخرى فإنها تخضع للقواعد العامة الواردة في مجال القانون المدني بالإضافة الى </a:t>
            </a:r>
            <a:r>
              <a:rPr lang="ar-IQ" dirty="0" err="1"/>
              <a:t>ماتقتضيه</a:t>
            </a:r>
            <a:r>
              <a:rPr lang="ar-IQ" dirty="0"/>
              <a:t> في بعض الأحيان طبيعة العقود الإدارية.</a:t>
            </a:r>
            <a:endParaRPr lang="en-US" dirty="0"/>
          </a:p>
          <a:p>
            <a:r>
              <a:rPr lang="ar-IQ" b="1" dirty="0"/>
              <a:t>ج-السبب:</a:t>
            </a:r>
            <a:endParaRPr lang="en-US" dirty="0"/>
          </a:p>
          <a:p>
            <a:r>
              <a:rPr lang="ar-IQ" dirty="0"/>
              <a:t>       إذا وجد الرضا كأركن في العقد وكان صحيحاً سالماً من العيوب وانصب هذا العقد على محل جائز وممكن فأنه لا يكفي </a:t>
            </a:r>
            <a:r>
              <a:rPr lang="ar-IQ" dirty="0" err="1"/>
              <a:t>لأتمام</a:t>
            </a:r>
            <a:r>
              <a:rPr lang="ar-IQ" dirty="0"/>
              <a:t> العقد ما لم يكن له سبب مشروع، والسبب سواء أكان مباشراً أم غير مباشر يفترض وجوده في كل عقد، ادارياً كان أم مدنياً وإذا خلا العقد منه عد باطلاً لتخلف ركن من أركان العقد.</a:t>
            </a:r>
            <a:endParaRPr lang="en-US" dirty="0"/>
          </a:p>
          <a:p>
            <a:r>
              <a:rPr lang="ar-IQ" dirty="0"/>
              <a:t>       والحقيقة انه من النادر ان ينعدم السبب في تصرفات الإدارة، كما من النادر ان تتعاقد الإدارة من دون سبب أو بسبب باطل وذلك لأن الدوافع التي تبعث الإدارة على التعاقد تتمثل دائماً بتحقيق المصلحة العامة وفي ضرورات سير المرافق العامة. </a:t>
            </a:r>
            <a:endParaRPr lang="en-US" dirty="0"/>
          </a:p>
          <a:p>
            <a:r>
              <a:rPr lang="ar-IQ" dirty="0"/>
              <a:t>       وأحكام القضاء الإداري الخاصة بركن السبب في العقد الإداري قليلة جداً وأول حكم يشير بصراحة الى ركن السبب هو حكم مجلس الدولة الفرنسي في 29 يناير سنة 1947 (</a:t>
            </a:r>
            <a:r>
              <a:rPr lang="en-US" dirty="0" err="1"/>
              <a:t>Michaux</a:t>
            </a:r>
            <a:r>
              <a:rPr lang="ar-IQ" dirty="0"/>
              <a:t>)</a:t>
            </a:r>
            <a:r>
              <a:rPr lang="en-US" dirty="0"/>
              <a:t>  </a:t>
            </a:r>
            <a:r>
              <a:rPr lang="ar-IQ" dirty="0"/>
              <a:t>وتتعلق هذه القضية بعقد تطوع ابرامه احد الفرنسيين بقصد القتال في جبهة معينة ولكنه جند في وحدة عسكرية غير مقاتلة وعندما طالب الشخص بإلغاء عقد التطوع لفقدان ركن السبب رفض المجلس الدعوى وعد ان إلحاقه في وحدة عسكرية غير مقاتلة أمر لاحق لإبرام العقد. </a:t>
            </a:r>
            <a:endParaRPr lang="en-US" dirty="0"/>
          </a:p>
          <a:p>
            <a:r>
              <a:rPr lang="ar-IQ" dirty="0"/>
              <a:t>       وبطلان السبب في العقود الإدارية يمكن أن يتمسك به الطرفان في أية مرحلة من مراحل الدعوى ولمحكمة الموضوع إبطال العقد من تلقاء نفسها متى ما وجدت ان للعقد سبباً غير مشروع وذلك لمخالفته للنظام العام. </a:t>
            </a:r>
            <a:endParaRPr lang="en-US" dirty="0"/>
          </a:p>
          <a:p>
            <a:r>
              <a:rPr lang="ar-IQ" b="1" dirty="0"/>
              <a:t>د-الشكلية:</a:t>
            </a:r>
            <a:endParaRPr lang="en-US" dirty="0"/>
          </a:p>
          <a:p>
            <a:r>
              <a:rPr lang="ar-IQ" dirty="0"/>
              <a:t>       الأصل في العقود أنها تتم بالتراضي ولا يشترط ان يفرغ العقد في شكل معين الا إذا نص عليه القانون والعقود الإدارية تخضع للقواعد العامة في القانون المدني بهذا الصدد فلو وهب شخص قطعة ارض الى جهة إدارية معينة وجب إتباع الشكلية المقررة لعقود بيع العقار التي تتمثل بالتسجيل لدى دائرة التسجيل العقاري، ولكن الملاحظ ان العقود الإدارية تمر بمراحل متعددة كإجراءات المزايدة والمناقصة وقرار الإرساء وتقتضي أن يكون العقد المبرم مكتوبا.</a:t>
            </a:r>
            <a:endParaRPr lang="en-US" dirty="0"/>
          </a:p>
          <a:p>
            <a:r>
              <a:rPr lang="ar-IQ" dirty="0"/>
              <a:t>       </a:t>
            </a:r>
            <a:endParaRPr lang="en-US" dirty="0"/>
          </a:p>
          <a:p>
            <a:r>
              <a:rPr lang="ar-IQ" dirty="0"/>
              <a:t> </a:t>
            </a:r>
          </a:p>
        </p:txBody>
      </p:sp>
    </p:spTree>
    <p:extLst>
      <p:ext uri="{BB962C8B-B14F-4D97-AF65-F5344CB8AC3E}">
        <p14:creationId xmlns:p14="http://schemas.microsoft.com/office/powerpoint/2010/main" val="2543519634"/>
      </p:ext>
    </p:extLst>
  </p:cSld>
  <p:clrMapOvr>
    <a:masterClrMapping/>
  </p:clrMapOvr>
  <p:transition spd="slow">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sz="quarter" idx="1"/>
          </p:nvPr>
        </p:nvSpPr>
        <p:spPr/>
        <p:txBody>
          <a:bodyPr>
            <a:normAutofit fontScale="55000" lnSpcReduction="20000"/>
          </a:bodyPr>
          <a:lstStyle/>
          <a:p>
            <a:r>
              <a:rPr lang="ar-IQ" b="1" dirty="0"/>
              <a:t>ه- أن تكون الإدارة طرفاً في العقد </a:t>
            </a:r>
            <a:r>
              <a:rPr lang="ar-IQ" b="1" dirty="0" err="1"/>
              <a:t>الأداري</a:t>
            </a:r>
            <a:r>
              <a:rPr lang="ar-IQ" b="1" dirty="0"/>
              <a:t>:  </a:t>
            </a:r>
            <a:endParaRPr lang="en-US" dirty="0"/>
          </a:p>
          <a:p>
            <a:r>
              <a:rPr lang="ar-IQ" dirty="0"/>
              <a:t>       إن وجود شخص من أشخاص القانون العام هو ركناً أساسياً في العقد </a:t>
            </a:r>
            <a:r>
              <a:rPr lang="ar-IQ" dirty="0" err="1"/>
              <a:t>الأداري</a:t>
            </a:r>
            <a:r>
              <a:rPr lang="ar-IQ" dirty="0"/>
              <a:t> في العقد </a:t>
            </a:r>
            <a:r>
              <a:rPr lang="ar-IQ" dirty="0" err="1"/>
              <a:t>الأداري</a:t>
            </a:r>
            <a:r>
              <a:rPr lang="ar-IQ" dirty="0"/>
              <a:t> (دولة، مؤسسة، محافظة، بلدية). أو أن يبرم لحساب شخص أداري عام. وعليه فأن العقود المبرمة بين مقاول رئيس ومقاول ثانوي في ميدان الأشغال العامة لا عقداً ادارياً ومن ثم فأنه يخضع الى قواعد القانون الخاص واختصاص القضاء العادي، إن الشروط المتعلقة بهذا المفهوم هو أن يتم التنفيذ لمصلحة الإدارة وأن يجري التوقيع على العقد من قبلها وأن يكون العقد تحت اشرافها.</a:t>
            </a:r>
            <a:endParaRPr lang="en-US" dirty="0"/>
          </a:p>
          <a:p>
            <a:r>
              <a:rPr lang="ar-IQ" b="1" dirty="0"/>
              <a:t>و- أن تأخذ الإدارة بأساليب القانون العام:</a:t>
            </a:r>
            <a:endParaRPr lang="en-US" dirty="0"/>
          </a:p>
          <a:p>
            <a:r>
              <a:rPr lang="ar-IQ" b="1" dirty="0"/>
              <a:t>       </a:t>
            </a:r>
            <a:r>
              <a:rPr lang="ar-IQ" dirty="0"/>
              <a:t>من الشروط التي تجعل العقد ادارياً هو احتوائه على شروط غير مألوفة في عقود القانون الخاص وفي ذلك استخدام الإدارة لامتيازاتها كسلطة عامة وبموجبها تصبح الإدارة في موقع تعاقدي أقوى من الطرف الآخر كحق الإدارة في تعديل الشروط العقدية من جانب واحد وحقها في فسخ العقد وفرض العقوبات العقدية بشكل مباشر ويكفي وجود شرط واحد غير مألوف ليصبح العقد ادارياً كما قد يتمتع المتعاقد مع الإدارة ببعض هذه الامتيازات ولاسيما في عقود </a:t>
            </a:r>
            <a:r>
              <a:rPr lang="ar-IQ" dirty="0" err="1"/>
              <a:t>الألتزام</a:t>
            </a:r>
            <a:r>
              <a:rPr lang="ar-IQ" dirty="0"/>
              <a:t> المرافق العامة رغم ذلك إن هذه الشروط إن وردت في عقود المرافق العامة الاقتصادية المبرمة مع المنتفعين بخدماتها فإنها لا تضفي عليها عقوداً ادارية لأن نشاطها خاضع الى القانون الخاص. إن طبيعة هذه الشروط خضعت الى آراء مختلفة، منها من يرى بأن الشرط الاستثنائي هو الذي </a:t>
            </a:r>
            <a:r>
              <a:rPr lang="ar-IQ" dirty="0" err="1"/>
              <a:t>لايمكن</a:t>
            </a:r>
            <a:r>
              <a:rPr lang="ar-IQ" dirty="0"/>
              <a:t> للأفراد إدراجه في عقودهم الخاصة </a:t>
            </a:r>
            <a:r>
              <a:rPr lang="ar-IQ" dirty="0" err="1"/>
              <a:t>الخاصة</a:t>
            </a:r>
            <a:r>
              <a:rPr lang="ar-IQ" dirty="0"/>
              <a:t> وإلا فان العقد يعد غير مشروع لمخالفته للنظام العام. أو أن هذه الشروط تعبر عن السلطة العامة التي لا تملكها الا الإدارة وحدها. </a:t>
            </a:r>
            <a:endParaRPr lang="en-US" dirty="0"/>
          </a:p>
          <a:p>
            <a:r>
              <a:rPr lang="ar-IQ" dirty="0"/>
              <a:t>       وآخرون أكدوا على أن هذه الشروط هي تلك التي لا يجوز للأفراد الأخذ بها في عقودهم الخاصة، فالشروط الاستثنائية تحمل حقوقاً والتزامات غريبة بطبيعتها عن تلك التي تجري التعامل بها وفقاً للنصوص المدنية والتجارية فهي شروط غير مألوفة في القانون الخاص.</a:t>
            </a:r>
            <a:endParaRPr lang="en-US" dirty="0"/>
          </a:p>
          <a:p>
            <a:r>
              <a:rPr lang="ar-IQ" b="1" dirty="0"/>
              <a:t>ز_ أن يتصل العقد بمرفق عام:</a:t>
            </a:r>
            <a:endParaRPr lang="en-US" dirty="0"/>
          </a:p>
          <a:p>
            <a:r>
              <a:rPr lang="ar-IQ" dirty="0"/>
              <a:t>       إن فكرة المرفق العام تعني الجهاز أو المشروع الذي يجري تسييره من قبل هيئة أو تحت أشرافها مستعينة بوسائل القانون العام. وقد أصبح العقد </a:t>
            </a:r>
            <a:r>
              <a:rPr lang="ar-IQ" dirty="0" err="1"/>
              <a:t>الأداري</a:t>
            </a:r>
            <a:r>
              <a:rPr lang="ar-IQ" dirty="0"/>
              <a:t> كفكرة مرتبطة بمدرسة المرفق العام ونشاطه، وعليه فأن العقود التي يكون غرضها تحقيق أحد أهداف المرفق العام أو التي تبرم من أجل تسيير أو استغلال المرفق العام فأنها عقود ادارية رغم ذلك تبقى العقود المبرمة من قبل المرافق الصناعية والتجارية خاضعة لقواعد القانون الخاص وليس القانون العام.</a:t>
            </a:r>
            <a:endParaRPr lang="en-US" dirty="0"/>
          </a:p>
          <a:p>
            <a:endParaRPr lang="ar-IQ" dirty="0"/>
          </a:p>
        </p:txBody>
      </p:sp>
    </p:spTree>
    <p:extLst>
      <p:ext uri="{BB962C8B-B14F-4D97-AF65-F5344CB8AC3E}">
        <p14:creationId xmlns:p14="http://schemas.microsoft.com/office/powerpoint/2010/main" val="691058798"/>
      </p:ext>
    </p:extLst>
  </p:cSld>
  <p:clrMapOvr>
    <a:masterClrMapping/>
  </p:clrMapOvr>
  <p:transition spd="slow">
    <p:pull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طرق الإدارة في إبرام العقود الإدارية:</a:t>
            </a:r>
            <a:r>
              <a:rPr lang="en-US" dirty="0"/>
              <a:t/>
            </a:r>
            <a:br>
              <a:rPr lang="en-US" dirty="0"/>
            </a:br>
            <a:endParaRPr lang="ar-IQ" b="1" dirty="0"/>
          </a:p>
        </p:txBody>
      </p:sp>
      <p:sp>
        <p:nvSpPr>
          <p:cNvPr id="3" name="عنصر نائب للمحتوى 2"/>
          <p:cNvSpPr>
            <a:spLocks noGrp="1"/>
          </p:cNvSpPr>
          <p:nvPr>
            <p:ph sz="quarter" idx="1"/>
          </p:nvPr>
        </p:nvSpPr>
        <p:spPr/>
        <p:txBody>
          <a:bodyPr>
            <a:normAutofit fontScale="47500" lnSpcReduction="20000"/>
          </a:bodyPr>
          <a:lstStyle/>
          <a:p>
            <a:r>
              <a:rPr lang="ar-IQ" dirty="0"/>
              <a:t> إن الإدارة ليست حرة في </a:t>
            </a:r>
            <a:r>
              <a:rPr lang="ar-IQ" dirty="0" err="1"/>
              <a:t>أختيار</a:t>
            </a:r>
            <a:r>
              <a:rPr lang="ar-IQ" dirty="0"/>
              <a:t> من تشاء من المرشحين </a:t>
            </a:r>
            <a:r>
              <a:rPr lang="ar-IQ" dirty="0" err="1"/>
              <a:t>لابرام</a:t>
            </a:r>
            <a:r>
              <a:rPr lang="ar-IQ" dirty="0"/>
              <a:t> العقود معهم وكذلك في اختيارها لطرق ابرام العقود الادارية لأن في ذلك إنفاق للمال العام وارتباط تنفيذها بمصلحة المرافق العامة وعادةً ما يتدخل المشرع في أن يرسم أمام الادارة أساليب يجب أن تسلكها في ابرام عقودها تحقيقاً لغايات معينة.</a:t>
            </a:r>
            <a:endParaRPr lang="en-US" dirty="0"/>
          </a:p>
          <a:p>
            <a:r>
              <a:rPr lang="ar-IQ" b="1" dirty="0"/>
              <a:t>الأول:</a:t>
            </a:r>
            <a:r>
              <a:rPr lang="ar-IQ" dirty="0"/>
              <a:t> تحقيق أكبر وفر مالي للخزينة العامة </a:t>
            </a:r>
            <a:r>
              <a:rPr lang="ar-IQ" b="1" dirty="0"/>
              <a:t>والثاني: </a:t>
            </a:r>
            <a:r>
              <a:rPr lang="ar-IQ" dirty="0"/>
              <a:t>تنفيذ العقد وفق أفضل الشروط الفنية ومدد التنفيذ فأن كان مسعاها هو تحقيق الهدف الأول، فإنها تنتهج طريقة المناقصات والمزيدات، أما الثاني فأنه يوقدها الى </a:t>
            </a:r>
            <a:r>
              <a:rPr lang="ar-IQ" dirty="0" err="1"/>
              <a:t>إختيار</a:t>
            </a:r>
            <a:r>
              <a:rPr lang="ar-IQ" dirty="0"/>
              <a:t> طريقة الممارسة.</a:t>
            </a:r>
            <a:endParaRPr lang="en-US" dirty="0"/>
          </a:p>
          <a:p>
            <a:r>
              <a:rPr lang="ar-IQ" b="1" dirty="0"/>
              <a:t>أولاً: طريقة المناقصات والمزيدات العامة:</a:t>
            </a:r>
            <a:endParaRPr lang="en-US" dirty="0"/>
          </a:p>
          <a:p>
            <a:r>
              <a:rPr lang="ar-IQ" b="1" dirty="0"/>
              <a:t>      </a:t>
            </a:r>
            <a:r>
              <a:rPr lang="ar-IQ" dirty="0"/>
              <a:t> ويمكن تقسيم المناقصات الى نوعين: مناقصات عامة، ومناقصات محدودة أو خاصة </a:t>
            </a:r>
            <a:endParaRPr lang="en-US" dirty="0"/>
          </a:p>
          <a:p>
            <a:pPr lvl="0"/>
            <a:r>
              <a:rPr lang="ar-IQ" b="1" dirty="0"/>
              <a:t>المناقصات العامة:</a:t>
            </a:r>
            <a:endParaRPr lang="en-US" dirty="0"/>
          </a:p>
          <a:p>
            <a:r>
              <a:rPr lang="ar-IQ" dirty="0"/>
              <a:t>       تعني إحالة العقد على من قدم أوطأ عطاء / العطاءات هذا يعني أن سلطة الادارة في الاختيار تكون مقيدة تجاه المرشحين إذا كانت المناقصة العامة ( مفتوحة ) إلا أن سلطتها تصبح أكثر تحرراً في الاختيار تجاه المناقصة المحدودة التي تعني (توجيه الدعوة الى عدد محدد من المرشحين لتقديم عطاءاتهم). </a:t>
            </a:r>
            <a:endParaRPr lang="en-US" dirty="0"/>
          </a:p>
          <a:p>
            <a:r>
              <a:rPr lang="ar-IQ" dirty="0"/>
              <a:t>       تقوم المناقصة المفتوحة على ثلاثة </a:t>
            </a:r>
            <a:r>
              <a:rPr lang="ar-IQ" dirty="0" err="1"/>
              <a:t>مبادىء</a:t>
            </a:r>
            <a:r>
              <a:rPr lang="ar-IQ" dirty="0"/>
              <a:t> أساسية هي حرية الدخول الى المناقصات لمن يرغب والإعلان عن هذه المناقصات وتحقيق مبدأ المساواة بين المتقدمين تجاه الشروط المعلنة للدخول في المناقصة واخلال الادارة بأحد هذه الشروط يؤدي اثارة مسؤولياته.</a:t>
            </a:r>
            <a:endParaRPr lang="en-US" dirty="0"/>
          </a:p>
          <a:p>
            <a:r>
              <a:rPr lang="ar-IQ" dirty="0"/>
              <a:t>      وتمر المناقصة بعدد من الإجراءات أو المراحل وهي :</a:t>
            </a:r>
            <a:endParaRPr lang="en-US" dirty="0"/>
          </a:p>
          <a:p>
            <a:r>
              <a:rPr lang="ar-IQ" b="1" dirty="0"/>
              <a:t>تقديم العطاء:</a:t>
            </a:r>
            <a:r>
              <a:rPr lang="ar-IQ" dirty="0"/>
              <a:t> للراغب في التعاقد وبناءً على الإعلان الصادر بأجراء المناقصة أن يقدم عطائه ضمن المدة المحددة بالإعلان موقعاً قبله مع كافة </a:t>
            </a:r>
            <a:r>
              <a:rPr lang="ar-IQ" dirty="0" err="1"/>
              <a:t>المستمسكات</a:t>
            </a:r>
            <a:r>
              <a:rPr lang="ar-IQ" dirty="0"/>
              <a:t> المطلوبة الى الجهة المختصة أما بوضعه في الصندوق المخصص أو ارساله بالبريد المسجل.</a:t>
            </a:r>
            <a:endParaRPr lang="en-US" dirty="0"/>
          </a:p>
          <a:p>
            <a:r>
              <a:rPr lang="ar-IQ" b="1" dirty="0"/>
              <a:t>فتح العطاء:</a:t>
            </a:r>
            <a:r>
              <a:rPr lang="ar-IQ" dirty="0"/>
              <a:t> في اليوم والساعة المحددة في الإعلان تجتمع لجنة فتح العطاءات للوقوف على ما ورد فيها من أسعار مع استبعاد جميع العطاءات غير المستوفية للشروط بجلسة علنية ثم إعداد محضر بأسماء أصحاب العطاءات بدءاً بأقل العطاءات وصولاً الى أعلاها، على أن يكون ذلك بحضور كافة أصحاب العطاءات. </a:t>
            </a:r>
            <a:endParaRPr lang="en-US" dirty="0"/>
          </a:p>
          <a:p>
            <a:r>
              <a:rPr lang="ar-IQ" b="1" dirty="0"/>
              <a:t>مرحلة الإحالة:</a:t>
            </a:r>
            <a:r>
              <a:rPr lang="ar-IQ" dirty="0"/>
              <a:t> تشكل لجنة التحليل والإحالة لغرض الوقوف على نتائج مرحلة فتح العطاءات لدراستها وتحليل الأسعار وإحالة العقد على من قدم أوطأ عطاء. ثم يبلغ من رست عليه المناقصة بتوقيع العقد خلال (15) يوم من قرار المصادقة على الإحالة. وبعكسه فأنه يعد ناكلاً عن التعاقد.</a:t>
            </a:r>
            <a:endParaRPr lang="en-US" dirty="0"/>
          </a:p>
          <a:p>
            <a:pPr lvl="0"/>
            <a:r>
              <a:rPr lang="ar-IQ" b="1" dirty="0"/>
              <a:t> المناقصة المحدودة أو الخاصة:</a:t>
            </a:r>
            <a:endParaRPr lang="en-US" dirty="0"/>
          </a:p>
          <a:p>
            <a:r>
              <a:rPr lang="ar-IQ" dirty="0"/>
              <a:t>    أنها تجري دون الإعلان عنها بل تكتفي الإدارة بمخاطبة عدد من الشركات المعروفة لغرض تقديم عطاءاتهم لدراستها واختيار أفضلها من حيث السعر والجودة. </a:t>
            </a:r>
            <a:endParaRPr lang="en-US" dirty="0"/>
          </a:p>
          <a:p>
            <a:r>
              <a:rPr lang="ar-IQ" dirty="0"/>
              <a:t> </a:t>
            </a:r>
          </a:p>
        </p:txBody>
      </p:sp>
    </p:spTree>
    <p:extLst>
      <p:ext uri="{BB962C8B-B14F-4D97-AF65-F5344CB8AC3E}">
        <p14:creationId xmlns:p14="http://schemas.microsoft.com/office/powerpoint/2010/main" val="1580286175"/>
      </p:ext>
    </p:extLst>
  </p:cSld>
  <p:clrMapOvr>
    <a:masterClrMapping/>
  </p:clrMapOvr>
  <p:transition spd="slow">
    <p:pull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المزيدات العامة:</a:t>
            </a:r>
            <a:r>
              <a:rPr lang="ar-IQ" dirty="0"/>
              <a:t> </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70000" lnSpcReduction="20000"/>
          </a:bodyPr>
          <a:lstStyle/>
          <a:p>
            <a:r>
              <a:rPr lang="ar-IQ" dirty="0"/>
              <a:t> تعني إرساء المزايدة على من قدم أعلى عطاء وقد نظم قانون رقم (32) لسنة 1986 العراقي إجراءات المزايدة لبيع وإيجار أموال الدولة المنقولة وغير المنقولة ضمن ثلاث مراحل ( مرحلة الكشف عن المال وتقدير قيمته من قبل لجنة مختصة ) ومرحلة الإعلان وإجراء المزايدة واقرار البيع أو اذا ما بلغ المال المراد بيعه أو إيجاره القيمة المقدرة قانوناً. ومرحلة المصادقة على عملية البيع وتبليغ المشتري أو </a:t>
            </a:r>
            <a:r>
              <a:rPr lang="ar-IQ" dirty="0" err="1"/>
              <a:t>المستاجر</a:t>
            </a:r>
            <a:r>
              <a:rPr lang="ar-IQ" dirty="0"/>
              <a:t> بدفع البدل والتسجيل في دائرة التسجيل العقاري أو رفع المنقول خلال مدة قانونية محددة، وقد أجاز القانون بيع العقار أو </a:t>
            </a:r>
            <a:r>
              <a:rPr lang="ar-IQ" dirty="0" err="1"/>
              <a:t>تاجيره</a:t>
            </a:r>
            <a:r>
              <a:rPr lang="ar-IQ" dirty="0"/>
              <a:t> استيفاء البدل بموجب أقساط سنوية تخضع الى شروط قانونية. </a:t>
            </a:r>
            <a:endParaRPr lang="en-US" dirty="0"/>
          </a:p>
          <a:p>
            <a:r>
              <a:rPr lang="ar-IQ" b="1" dirty="0"/>
              <a:t>ثانياً: طريقة الممارسة أو المباشرة:</a:t>
            </a:r>
            <a:endParaRPr lang="en-US" dirty="0"/>
          </a:p>
          <a:p>
            <a:r>
              <a:rPr lang="ar-IQ" b="1" dirty="0"/>
              <a:t>       </a:t>
            </a:r>
            <a:r>
              <a:rPr lang="ar-IQ" dirty="0"/>
              <a:t>طريقة الممارسة أو الاختيار المباشر وهذا الأسلوب يمنح الادارة حرية أكبر في اختيار المرشح للتعاقد الذي يهدف الى ضمان التنفيذ وفق أفضل الشروط الفنية والعدد التنفيذية ويكون اللجوء الى الممارسة عند تعلق الأمر بتنفيذ مشروعات تحتاج الى خبرة معينة أو أن الإدارة سبق وأن أبرمت عقود مع جهات أو شركات وترغب </a:t>
            </a:r>
            <a:r>
              <a:rPr lang="ar-IQ" dirty="0" err="1"/>
              <a:t>بابرام</a:t>
            </a:r>
            <a:r>
              <a:rPr lang="ar-IQ" dirty="0"/>
              <a:t> عقود أخرى على شاكلتها واحياناً أخرى أن التنفيذ لبعض العقود </a:t>
            </a:r>
            <a:r>
              <a:rPr lang="ar-IQ" dirty="0" err="1"/>
              <a:t>لايمكن</a:t>
            </a:r>
            <a:r>
              <a:rPr lang="ar-IQ" dirty="0"/>
              <a:t> تحقيقه إلا من قبل بعض الشركات التي تحتكر هذا النشاط أو الإمكانية المالية. كما أن اتباع هذا الأسلوب لا يقتصر على تنفيذ العقد بل يشمل الدراسات وإعداد النماذج التي يسبق التنفيذ ويكون عقد الأشغال العامة خير نموذج لمثل هذا الأسلوب.</a:t>
            </a:r>
            <a:endParaRPr lang="en-US" dirty="0"/>
          </a:p>
          <a:p>
            <a:r>
              <a:rPr lang="ar-IQ" dirty="0"/>
              <a:t> </a:t>
            </a:r>
            <a:endParaRPr lang="en-US" dirty="0"/>
          </a:p>
          <a:p>
            <a:r>
              <a:rPr lang="ar-IQ" dirty="0"/>
              <a:t>	</a:t>
            </a:r>
            <a:endParaRPr lang="en-US" dirty="0"/>
          </a:p>
          <a:p>
            <a:r>
              <a:rPr lang="ar-IQ" dirty="0"/>
              <a:t> </a:t>
            </a:r>
            <a:endParaRPr lang="en-US" dirty="0"/>
          </a:p>
          <a:p>
            <a:r>
              <a:rPr lang="ar-IQ" dirty="0"/>
              <a:t> </a:t>
            </a:r>
          </a:p>
        </p:txBody>
      </p:sp>
    </p:spTree>
    <p:extLst>
      <p:ext uri="{BB962C8B-B14F-4D97-AF65-F5344CB8AC3E}">
        <p14:creationId xmlns:p14="http://schemas.microsoft.com/office/powerpoint/2010/main" val="121981439"/>
      </p:ext>
    </p:extLst>
  </p:cSld>
  <p:clrMapOvr>
    <a:masterClrMapping/>
  </p:clrMapOvr>
  <p:transition spd="slow">
    <p:pull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سلطات الادارة في مواجهة المتعاقد معها:</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40000" lnSpcReduction="20000"/>
          </a:bodyPr>
          <a:lstStyle/>
          <a:p>
            <a:r>
              <a:rPr lang="ar-IQ" b="1" dirty="0"/>
              <a:t> </a:t>
            </a:r>
            <a:r>
              <a:rPr lang="ar-IQ" dirty="0"/>
              <a:t>يتميز العقد الاداري عن عقود القانون الخاص في خضوعه الى عدد من الخصائص تتعلق بسلطات الادارة تجاه المتعاقد معها تجعلها في موقع أقوى من التعاقد معها سواء تعلق بحقها في الرقابة والتوجيه وفرض العقوبات التعاقدية كذلك ما يتميز به العقد </a:t>
            </a:r>
            <a:r>
              <a:rPr lang="ar-IQ" dirty="0" err="1"/>
              <a:t>الأداري</a:t>
            </a:r>
            <a:r>
              <a:rPr lang="ar-IQ" dirty="0"/>
              <a:t> في وضع التزامات خاصة على عاتق المتعاقد مع الادارة وترتيب حقوقاً له في الظروف الاعتيادية للتنفيذ وفي الظروف غير الاعتيادية. </a:t>
            </a:r>
            <a:endParaRPr lang="en-US" dirty="0"/>
          </a:p>
          <a:p>
            <a:r>
              <a:rPr lang="ar-IQ" b="1" dirty="0"/>
              <a:t>1 – سلطات الادارة في الرقابة والتوجيه:</a:t>
            </a:r>
            <a:endParaRPr lang="en-US" dirty="0"/>
          </a:p>
          <a:p>
            <a:r>
              <a:rPr lang="ar-IQ" b="1" dirty="0"/>
              <a:t>       </a:t>
            </a:r>
            <a:r>
              <a:rPr lang="ar-IQ" dirty="0"/>
              <a:t>ويقصد بذلك أن سلطة الادارة تتطلب </a:t>
            </a:r>
            <a:r>
              <a:rPr lang="ar-IQ" dirty="0" err="1"/>
              <a:t>التاكد</a:t>
            </a:r>
            <a:r>
              <a:rPr lang="ar-IQ" dirty="0"/>
              <a:t> من قيام المتعاقد معها بالتنفيذ الجيد للشروط العقدية وذلك من خلا ل الزيارات </a:t>
            </a:r>
            <a:r>
              <a:rPr lang="ar-IQ" dirty="0" err="1"/>
              <a:t>الموقعية</a:t>
            </a:r>
            <a:r>
              <a:rPr lang="ar-IQ" dirty="0"/>
              <a:t> وطلب البيانات وإجراء الفحوص للمواد المستخدمة كذلك لها الحق في ابعاد أي عامل أو مستخدم من المواقع اذا وجدت في بقائه ضرراً في تنفيذ الأعمال كما للإدارة إصدار الأوامر الى المتعاقد معها التي تحمل توجيهات في إتباع أساليب تكفل التنفيذ الجيد للشروط العقدية ولها رفض الأعمال غير المطابقة مع الشروط الفنية واستبدال المواد غير المتوافرة فيها الشروط المطلوبة ويعد ذلك واجب على الإدارة لتدارك الوقوع في أخطاء يصعب </a:t>
            </a:r>
            <a:r>
              <a:rPr lang="ar-IQ" dirty="0" err="1"/>
              <a:t>معالجتهالاحقاً</a:t>
            </a:r>
            <a:r>
              <a:rPr lang="ar-IQ" dirty="0"/>
              <a:t>. </a:t>
            </a:r>
            <a:endParaRPr lang="en-US" dirty="0"/>
          </a:p>
          <a:p>
            <a:r>
              <a:rPr lang="ar-IQ" dirty="0"/>
              <a:t>2 – </a:t>
            </a:r>
            <a:r>
              <a:rPr lang="ar-IQ" b="1" dirty="0"/>
              <a:t>حق تعديل الشروط العقدية:</a:t>
            </a:r>
            <a:r>
              <a:rPr lang="ar-IQ" dirty="0"/>
              <a:t> </a:t>
            </a:r>
            <a:endParaRPr lang="en-US" dirty="0"/>
          </a:p>
          <a:p>
            <a:r>
              <a:rPr lang="ar-IQ" dirty="0"/>
              <a:t>       إن من خصائص العقد الإداري هو قدرة الادارة المتعاقدة تعديل الشروط العقدية لاحقاً على ابرامه من حيث الكم والنوع تبعاً لمتطلبات المصلحة العامة وبإرادتها المنفردة دون حاجة الى رضا الطرف الآخر. وهذا هو تعبير عن استخدام الادارة لسلطتها العامة، وأساس ذلك قائم على مقتضيات عمل المرافق العامة وكون أن شروط العقد الاداري هي مرنة وغير جامدة ولا يمكن للإدارة أن تبقى مرتبطة بشروط عقدية لم تعد تحقق لها الغرض الذي من أجله أبرم العقد الاداري ولاسيما وأن تنفيذ العقد يحتاج الى مدة طويلة من الزمن كعقود التزام المرفق العام وعقود الأشغال العامة تتغير خلالها مقتضيات المصلحة العامة وحاجات المرفق العام.</a:t>
            </a:r>
            <a:endParaRPr lang="en-US" dirty="0"/>
          </a:p>
          <a:p>
            <a:r>
              <a:rPr lang="ar-IQ" dirty="0"/>
              <a:t>       ولا يجوز للمتعاقد </a:t>
            </a:r>
            <a:r>
              <a:rPr lang="ar-IQ" dirty="0" err="1"/>
              <a:t>الإمتناع</a:t>
            </a:r>
            <a:r>
              <a:rPr lang="ar-IQ" dirty="0"/>
              <a:t> عن تنفيذ هذا التعديل طالما انه لم يمس الحقوق الذاتية للمتعاقد ولاسيما الميزان الاقتصادي للعقد وبعكسه فأن له الحق بالتعويض واحياناً فسخ العقد اذا أصبح امام عقد جديد. </a:t>
            </a:r>
            <a:endParaRPr lang="en-US" dirty="0"/>
          </a:p>
          <a:p>
            <a:r>
              <a:rPr lang="ar-IQ" b="1" dirty="0"/>
              <a:t>3 – </a:t>
            </a:r>
            <a:r>
              <a:rPr lang="ar-IQ" b="1" dirty="0" err="1"/>
              <a:t>الجزاءات</a:t>
            </a:r>
            <a:r>
              <a:rPr lang="ar-IQ" b="1" dirty="0"/>
              <a:t> المالية:</a:t>
            </a:r>
            <a:endParaRPr lang="en-US" dirty="0"/>
          </a:p>
          <a:p>
            <a:r>
              <a:rPr lang="ar-IQ" b="1" dirty="0"/>
              <a:t>       </a:t>
            </a:r>
            <a:r>
              <a:rPr lang="ar-IQ" dirty="0"/>
              <a:t>وهي ذات نوعين، الأولى الغرامات </a:t>
            </a:r>
            <a:r>
              <a:rPr lang="ar-IQ" dirty="0" err="1"/>
              <a:t>التأخيرية</a:t>
            </a:r>
            <a:r>
              <a:rPr lang="ar-IQ" dirty="0"/>
              <a:t> التي تعني تأخر المتعاقد عن تنفيذ التزاماته خلال المدة العقدية ويتم </a:t>
            </a:r>
            <a:r>
              <a:rPr lang="ar-IQ" dirty="0" err="1"/>
              <a:t>إحتسابها</a:t>
            </a:r>
            <a:r>
              <a:rPr lang="ar-IQ" dirty="0"/>
              <a:t> وفقاً لعدد الأيام التي تأخر التنفيذ خلالها بموجب المبالغ التي وردت في الشروط العقدية وتعد الغرامة </a:t>
            </a:r>
            <a:r>
              <a:rPr lang="ar-IQ" dirty="0" err="1"/>
              <a:t>التأخيرية</a:t>
            </a:r>
            <a:r>
              <a:rPr lang="ar-IQ" dirty="0"/>
              <a:t> </a:t>
            </a:r>
            <a:r>
              <a:rPr lang="ar-IQ" dirty="0" err="1"/>
              <a:t>إتفاقية</a:t>
            </a:r>
            <a:r>
              <a:rPr lang="ar-IQ" dirty="0"/>
              <a:t> ويتم فرضها من قبل الادارة المتعاقدة دون حاجة الى إنذار ودون حاجة الى إثبات الضرر لأن الضرر هنا مفترض ويمكن إعفاء المتعاقد منها في حالة القوة القاهرة أو اذا كان التأخير بسبب الادارة ذاتها. أما النوع الآخر هو التعويض ويقصد به إخلال المتعاقد </a:t>
            </a:r>
            <a:r>
              <a:rPr lang="ar-IQ" dirty="0" err="1"/>
              <a:t>بألتزاماته</a:t>
            </a:r>
            <a:r>
              <a:rPr lang="ar-IQ" dirty="0"/>
              <a:t> التعاقدية يتعذر معه حمله على الوفاء بها فيصار الى تعويض مالي سواء عن طريق القضاء او أن ترد كشرط جزائي في الشروط العقدية كحالة مصادرة التأمينات الأولية عند اخلال المرشح للتعاقد </a:t>
            </a:r>
            <a:r>
              <a:rPr lang="ar-IQ" dirty="0" err="1"/>
              <a:t>ونكوله</a:t>
            </a:r>
            <a:r>
              <a:rPr lang="ar-IQ" dirty="0"/>
              <a:t> عن ابرام العقد أو حالة فسخ العقد مع التعويض ويبقى أن القواعد القانونية التي تحكم التعويض ترد في قواعد القانون المدني أصلاً. </a:t>
            </a:r>
            <a:endParaRPr lang="en-US" dirty="0"/>
          </a:p>
          <a:p>
            <a:r>
              <a:rPr lang="ar-IQ" dirty="0"/>
              <a:t>4 – </a:t>
            </a:r>
            <a:r>
              <a:rPr lang="ar-IQ" b="1" dirty="0" err="1"/>
              <a:t>الجزاءات</a:t>
            </a:r>
            <a:r>
              <a:rPr lang="ar-IQ" b="1" dirty="0"/>
              <a:t> الضاغطة أو القسرية:</a:t>
            </a:r>
            <a:endParaRPr lang="en-US" dirty="0"/>
          </a:p>
          <a:p>
            <a:r>
              <a:rPr lang="ar-IQ" b="1" dirty="0"/>
              <a:t>      </a:t>
            </a:r>
            <a:r>
              <a:rPr lang="ar-IQ" dirty="0"/>
              <a:t>ويقصد بها عند إخلال المتعاقد بالتزاماته العقدية سواء تعلق ذلك بإهماله المتعمد في تأخير التنفيذ أو عدم الامتثال للأوامر الادارية، الغش في التنفيذ...الخ. فأن للإدارة بعد إنذاره أن تلجا الى تنفيذ هذه الالتزامات من قبلها أو إحالتها الى شخص ثالث على حساب المتعاقد الرئيسي وهذا يعني أن هذا النوع من </a:t>
            </a:r>
            <a:r>
              <a:rPr lang="ar-IQ" dirty="0" err="1"/>
              <a:t>الجزاءات</a:t>
            </a:r>
            <a:r>
              <a:rPr lang="ar-IQ" dirty="0"/>
              <a:t> لا ينهي العلاقة التعاقدية معه بل تنفيذ العقد على حسابه سواء تعلق ذلك بعد الأشغال العامة الذي </a:t>
            </a:r>
            <a:r>
              <a:rPr lang="ar-IQ" dirty="0" err="1"/>
              <a:t>الذي</a:t>
            </a:r>
            <a:r>
              <a:rPr lang="ar-IQ" dirty="0"/>
              <a:t> يُطلق على هذا الجزاء (سحب العمل) وفي اطار عقد التزام المرفق العام (وضع المشرع تحت الحراسة) وفي عقد التوريد (الشراء على حساب المتعاقد) ويتحمل المتعاقد الفروقات في الإنفاق إلا أن هذا الإجراء يجب أن يكون مؤقت ليعود المتعاقد الرئيس كرب عمل وإلا فإنه يقتضي فسخ العقد وتسوية الحقوق. </a:t>
            </a:r>
            <a:endParaRPr lang="en-US" dirty="0"/>
          </a:p>
          <a:p>
            <a:r>
              <a:rPr lang="ar-IQ" dirty="0"/>
              <a:t>5</a:t>
            </a:r>
            <a:r>
              <a:rPr lang="ar-IQ" b="1" dirty="0"/>
              <a:t>– العقوبات الفاسخة:</a:t>
            </a:r>
            <a:endParaRPr lang="en-US" dirty="0"/>
          </a:p>
          <a:p>
            <a:r>
              <a:rPr lang="ar-IQ" dirty="0"/>
              <a:t>      عندما تبلغ أخطاء المتعاقد من الجسامة بحيث لم يعد هناك فائدة من الانتظار لتصحيحها أو تلافيها من قبل المتعاقد، يمكن للإدارة أن تصدر قرارها بفسخ العلاقة التعاقدية دون اللجوء الى القضاء مع حقها في التعويض عما أصابها من ضرر ويبقى للمتعاقد الحق في اللجوء الى القضاء الاداري للطعن في قرار الفسخ وللقضاء سلطة الغاء قرار الفسخ بالنسبة لقرارات التزام المرفق العام في حالة عدم مشروعيتها وله التعويض دون </a:t>
            </a:r>
            <a:r>
              <a:rPr lang="ar-IQ" dirty="0" err="1"/>
              <a:t>الألغاء</a:t>
            </a:r>
            <a:r>
              <a:rPr lang="ar-IQ" dirty="0"/>
              <a:t> في باقي العقود.</a:t>
            </a:r>
          </a:p>
        </p:txBody>
      </p:sp>
    </p:spTree>
    <p:extLst>
      <p:ext uri="{BB962C8B-B14F-4D97-AF65-F5344CB8AC3E}">
        <p14:creationId xmlns:p14="http://schemas.microsoft.com/office/powerpoint/2010/main" val="1640073858"/>
      </p:ext>
    </p:extLst>
  </p:cSld>
  <p:clrMapOvr>
    <a:masterClrMapping/>
  </p:clrMapOvr>
  <p:transition spd="slow">
    <p:cover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القواعد التي تحكم ابرام العقود الادارية</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47500" lnSpcReduction="20000"/>
          </a:bodyPr>
          <a:lstStyle/>
          <a:p>
            <a:r>
              <a:rPr lang="ar-IQ" dirty="0"/>
              <a:t> بعد أن تعرفنا على مفهوم العقد </a:t>
            </a:r>
            <a:r>
              <a:rPr lang="ar-IQ" dirty="0" err="1"/>
              <a:t>الأداري</a:t>
            </a:r>
            <a:r>
              <a:rPr lang="ar-IQ" dirty="0"/>
              <a:t> والطرق المختلفة لاختيار المتعاقد مع الادارة وأركان العقد الاداري وسلطات الادارة في مواجهة المتعاقد معها، لا بد أن نعرض القواعد التي تحكم ابرام العقود الادارية والتي تمثل حرية الادارة في اختيار المتعاقد معها والتي أوجبت أنظمة العطاءات واللوازم وتعليماتها مراعاتها عند ابرام العقود الادارية وهي كالآتي: </a:t>
            </a:r>
            <a:endParaRPr lang="en-US" dirty="0"/>
          </a:p>
          <a:p>
            <a:r>
              <a:rPr lang="ar-IQ" b="1" dirty="0"/>
              <a:t>أولاً: المساواة بين المتنافسين:</a:t>
            </a:r>
            <a:endParaRPr lang="en-US" dirty="0"/>
          </a:p>
          <a:p>
            <a:r>
              <a:rPr lang="ar-IQ" dirty="0"/>
              <a:t>       تختلف العقود الادارية عن العقود الخاصة في أن حرية الادارة في اختيار المتعاقد معها مقيدة بقيود منها المساواة بين من يتنافسون على التعاقد معها، بغية الحصول على أحسن العروض.. ذلك أن للفرد أن يختار من يتعاقد معه بحرية كاملة، فهو حر أن يتعاقد أو لا يتعاقد، وإذا فضل التعاقد كان حراً أيضاً في اختيار شخص من يتعاقد معه، وهذا أمر طبيعي لأنه يتعامل في أمواله وشؤونه الخاصة، وعليه وحده تقع </a:t>
            </a:r>
            <a:r>
              <a:rPr lang="ar-IQ" dirty="0" err="1"/>
              <a:t>مسؤلية</a:t>
            </a:r>
            <a:r>
              <a:rPr lang="ar-IQ" dirty="0"/>
              <a:t> إهماله أو تسرعه.. فاذا أراد شخص بناء سكن خاص به وتعاقد لهذا الغرض مع مقاول تنقصه الكفاءة أو الأمانة، تحمل هو كافة ما يترتب على هذا الاختيار السيء من ضياع في المال والوقت.. بينما لو تعاقدت الادارة مع مقاول(غير كفء أو غير أمين) لبناء منشأة، فان آثار خطئها ترتد على الخزانة العامة بسبب ضياع الأموال، وعلى الجمهور بسبب تعطل البناء وبالتالي المرفق العام الذي يعتمد عليه، ولذلك لا يجوز لها أن تفرد بالعقد شخصاً دون غيره لأسباب شخصية لا تمت الى المصلحة العامة بصلة .. ومن هنا فان الادارة تلتزم بقاعدة المساواة بين المتنافسين الراغبين في التعاقد مع الادارة والذين تتماثل مراكزهم القانونية.</a:t>
            </a:r>
            <a:endParaRPr lang="en-US" dirty="0"/>
          </a:p>
          <a:p>
            <a:r>
              <a:rPr lang="ar-IQ" dirty="0"/>
              <a:t>       والحكمة من تطبيق هذه القاعدة هي ضمان الصلاحية والكفاءة فيمن يرغب من الأفراد أو الشركات في التعاقد مع الادارة، وذلك تحقيقاً للمصلحة العامة .. إلا أن مدى حرية التنافس والمساواة بين المتنافسين يختلف باختلاف طرق اختيار المتعاقد مع الادارة، حيث يتسع مجال إعمال قاعدة المساواة بين المتنافسين في العطاءات العامة المفتوحة والتأمين المباشر، بينما يقل مجال إعمالها في طريقة الممارسة. </a:t>
            </a:r>
            <a:endParaRPr lang="en-US" dirty="0"/>
          </a:p>
          <a:p>
            <a:r>
              <a:rPr lang="ar-IQ" b="1" dirty="0"/>
              <a:t>ثانياً: حرمان بعض الأشخاص من التعاقد مع الادارة:</a:t>
            </a:r>
            <a:endParaRPr lang="en-US" dirty="0"/>
          </a:p>
          <a:p>
            <a:r>
              <a:rPr lang="ar-IQ" dirty="0"/>
              <a:t>       تحرص التشريعات المقارنة الخاصة بالعقود الادارية على النص صراحة على حرمان بعض الأفراد أو الأشخاص المعنوية الخاصة من التعاقد مع الادارة لتلافي الاضرار بالمصلحة العامة.. وتختلف أسباب الحرمان، فقد تكون ، كجزاء على اخلال الفرد اخلالاً جسيماً بالتزاماته التعاقدية (كالتجائه إلى الغش والتحايل والتلاعب)، أو لفقد الاعتبار (كالمفلسين)، </a:t>
            </a:r>
            <a:r>
              <a:rPr lang="ar-IQ" dirty="0" err="1"/>
              <a:t>أولسحب</a:t>
            </a:r>
            <a:r>
              <a:rPr lang="ar-IQ" dirty="0"/>
              <a:t> العمل منه مسبقاً، أو لوجود مظنة استغلال نفوذ الوظيفة.</a:t>
            </a:r>
            <a:endParaRPr lang="en-US" dirty="0"/>
          </a:p>
          <a:p>
            <a:r>
              <a:rPr lang="ar-IQ" dirty="0"/>
              <a:t>       وتنص التشريعات التي تحكم ابرام العقود الادارية عادة على القواعد الخاصة بمن يمنع تعاقده مع الادارة بحيث تحدد فئات الأشخاص الذين لا يجوز للإدارة شراء لوازم منهم ولا تكليفهم بخدمات، أو أشغال عامة، ولا قبول عطاءات أو عروض منهم.. وتشمل هذه الفئات </a:t>
            </a:r>
            <a:r>
              <a:rPr lang="ar-IQ" dirty="0" err="1"/>
              <a:t>مايلي</a:t>
            </a:r>
            <a:r>
              <a:rPr lang="ar-IQ" dirty="0"/>
              <a:t>: </a:t>
            </a:r>
            <a:endParaRPr lang="en-US" dirty="0"/>
          </a:p>
          <a:p>
            <a:pPr lvl="0"/>
            <a:r>
              <a:rPr lang="ar-IQ" b="1" dirty="0" err="1"/>
              <a:t>موظفوا</a:t>
            </a:r>
            <a:r>
              <a:rPr lang="ar-IQ" b="1" dirty="0"/>
              <a:t> الحكومة:</a:t>
            </a:r>
            <a:r>
              <a:rPr lang="ar-IQ" dirty="0"/>
              <a:t> يحظر على موظفي الدولة الاشتغال بالأعمال التجارية سواء بطريقة مباشرة أو غير مباشرة، وذلك وفقاً لأحكام نظام الخدمة المدنية، وتتحدد الأعمال التجارية طبقاً لمفهومها في القانون التجاري.. أما الأعمال غير التجارية فلا يحظر على الموظف ممارستها ومثالها: بيع أو تأجير مالك العقار لعقاره، أو شراء العقار لا لغرض البيع، وبيع مالك المزرعة لغلتها، وبيع الموظف انتاجه الفني والفكري كحقوق التأليف... ومع ذلك فان هذه الأعمال غير التجارية يحظر على الموظف القيام بها إذا كانت الوزارة أو الدائرة التابع لها طرفاً ..</a:t>
            </a:r>
          </a:p>
        </p:txBody>
      </p:sp>
    </p:spTree>
    <p:extLst>
      <p:ext uri="{BB962C8B-B14F-4D97-AF65-F5344CB8AC3E}">
        <p14:creationId xmlns:p14="http://schemas.microsoft.com/office/powerpoint/2010/main" val="1705247653"/>
      </p:ext>
    </p:extLst>
  </p:cSld>
  <p:clrMapOvr>
    <a:masterClrMapping/>
  </p:clrMapOvr>
  <p:transition spd="slow">
    <p:cover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sz="quarter" idx="1"/>
          </p:nvPr>
        </p:nvSpPr>
        <p:spPr/>
        <p:txBody>
          <a:bodyPr>
            <a:normAutofit fontScale="55000" lnSpcReduction="20000"/>
          </a:bodyPr>
          <a:lstStyle/>
          <a:p>
            <a:pPr lvl="0"/>
            <a:r>
              <a:rPr lang="ar-IQ" b="1" dirty="0"/>
              <a:t>كل من سبق أن سحب منه مشروع: </a:t>
            </a:r>
            <a:r>
              <a:rPr lang="ar-IQ" dirty="0"/>
              <a:t>يحظر التعامل مع من سحب منه العمل إذا قرر الوزير المختص أو اللجنة المختصة، وذلك بحرمان أي مقاول أو مستشار من الاشتراك في العطاءات الحكومية لمدة محددة إذا تم سحب مشروع منه بسبب التقصير.. وإذا تكرر عدم وفاء أي مقاول أو مستشار بالتزامات أو سحب منه اكثر من مشروع، جاز للوزير المختص شطب </a:t>
            </a:r>
            <a:r>
              <a:rPr lang="ar-IQ" dirty="0" err="1"/>
              <a:t>تصنيفة</a:t>
            </a:r>
            <a:r>
              <a:rPr lang="ar-IQ" dirty="0"/>
              <a:t> .. وذلك وفقاً لأحكام نظام الأشغال الحكومية (م25/</a:t>
            </a:r>
            <a:r>
              <a:rPr lang="ar-IQ" dirty="0" err="1"/>
              <a:t>أ،ب</a:t>
            </a:r>
            <a:r>
              <a:rPr lang="ar-IQ" dirty="0"/>
              <a:t>) ..</a:t>
            </a:r>
            <a:endParaRPr lang="en-US" dirty="0"/>
          </a:p>
          <a:p>
            <a:r>
              <a:rPr lang="ar-IQ" b="1" dirty="0"/>
              <a:t>ج) كل من ثبت التجاؤه للغش والتحايل والتلاعب في تعامله مع الادارة: </a:t>
            </a:r>
            <a:r>
              <a:rPr lang="ar-IQ" dirty="0"/>
              <a:t>نصت التعليمات التنظيمية لنظام اللوازم على أنه يجوز للجنة العطاءات المركزية أو أية لجنة مشتريات معينة بموجب أحكام نظام اللوازم أن تستبعد أي عرض مقدم من منافس سبق وأن أهمل أو قصر في تنفيذ عقد سابق أو انتحل صفة تمثيل أي مؤسسة أو شركة أو الادعاء بأنه وكيلها، أو أخفى أنه وكيلها، سواء كان تمثيله لمؤسسة أو شركة محلية أو أجنبية.</a:t>
            </a:r>
            <a:endParaRPr lang="en-US" dirty="0"/>
          </a:p>
          <a:p>
            <a:r>
              <a:rPr lang="ar-IQ" b="1" dirty="0"/>
              <a:t>د) كل من أخل اخلالاً جسيماً بالتزاماته التعاقدية مع الادارة: </a:t>
            </a:r>
            <a:r>
              <a:rPr lang="ar-IQ" dirty="0"/>
              <a:t>يتم حرمان كل من سبق أن تعاقد مع الادارة ووقع منه – أثناء تعامله مع الادارة- إخلالاً جسيماً بالتزاماته التعاقدية يجعله غير جدير بثقة الدولة في المستقبل، من التعاقد وذلك من قبل اللجان المختصة..</a:t>
            </a:r>
            <a:endParaRPr lang="en-US" dirty="0"/>
          </a:p>
          <a:p>
            <a:r>
              <a:rPr lang="ar-IQ" b="1" dirty="0"/>
              <a:t> </a:t>
            </a:r>
            <a:r>
              <a:rPr lang="ar-IQ" dirty="0"/>
              <a:t>      ومن صور الاخلال الجسيم بالالتزامات التعاقدية التي تؤدي إلى الحرمان من التعاقد مع الادارة : تلاعب المتعاقد مع الادارة الذي يتجاوز الاهمال ولا يصل الى مرتبة الغش، وعدم الجدية في تنفيذ التزاماته.. ومن صور الاخلال ايضاً التنازل عن العقد للغير دون موافقة الادارة.. وهذا ما نصت عليه صراحة تعليمات تنظيم اجراءات العطاءات من أنه لا يجوز للمتعهد أن يتنازل لأي شخص آخر عن كل أو جزء من العقد دون الحصول على إذن خطي من لجنة العطاءات التي أحالت العطاء مع الاحتفاظ بكامل حقوق الدائرة المستفيدة وفقاً لقرار الاحالة والعقد الأصيل (م 67 من تعليمات تنظيم اجراءات العطاءات).</a:t>
            </a:r>
            <a:endParaRPr lang="en-US" dirty="0"/>
          </a:p>
          <a:p>
            <a:r>
              <a:rPr lang="ar-IQ" b="1" dirty="0"/>
              <a:t>ه) حرمان بعض الأشخاص من التعاقد حماية للمصلحة العامة: </a:t>
            </a:r>
            <a:r>
              <a:rPr lang="ar-IQ" dirty="0"/>
              <a:t>أجاز القضاء الاداري المقارن للإدارة أن تقرر حرمان أحد الأشخاص من التعامل معها إذا قدرت أنه غير جدير بالثقة، وذلك تطبيقاً لمبدأ عام يقضي باشتراط حسن السمعة فيمن يتقدم للتعاقد مع الادارة.</a:t>
            </a:r>
            <a:endParaRPr lang="en-US" dirty="0"/>
          </a:p>
          <a:p>
            <a:r>
              <a:rPr lang="ar-IQ" dirty="0"/>
              <a:t>       ويسمى هذا الحرمان (بالحرمان الوقائي) وهو يتقرر لأسباب تتصل بالمصلحة العامة، كما أنه من مظاهر السلطة العامة في العقود الادارية، إذ من حق الادارة استبعاد من ترى استبعادهم من قائمة عملائها ممن لا يتمتعون بحسن السمعة، وهو إجراء تقديري تمارسه الادارة بسلطتها التقديرية تحقيقاً للصالح العام. </a:t>
            </a:r>
            <a:endParaRPr lang="en-US" dirty="0"/>
          </a:p>
          <a:p>
            <a:r>
              <a:rPr lang="ar-IQ" dirty="0"/>
              <a:t> </a:t>
            </a:r>
            <a:endParaRPr lang="en-US" dirty="0"/>
          </a:p>
          <a:p>
            <a:endParaRPr lang="ar-IQ" dirty="0"/>
          </a:p>
        </p:txBody>
      </p:sp>
    </p:spTree>
    <p:extLst>
      <p:ext uri="{BB962C8B-B14F-4D97-AF65-F5344CB8AC3E}">
        <p14:creationId xmlns:p14="http://schemas.microsoft.com/office/powerpoint/2010/main" val="1794623112"/>
      </p:ext>
    </p:extLst>
  </p:cSld>
  <p:clrMapOvr>
    <a:masterClrMapping/>
  </p:clrMapOvr>
  <p:transition spd="slow">
    <p:pull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t>ثالثاً:</a:t>
            </a:r>
            <a:r>
              <a:rPr lang="ar-IQ" dirty="0"/>
              <a:t> </a:t>
            </a:r>
            <a:r>
              <a:rPr lang="ar-IQ" b="1" dirty="0"/>
              <a:t>اعطاء الأفضلية للمواطنين في التعاقد مع الادارة:</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32500" lnSpcReduction="20000"/>
          </a:bodyPr>
          <a:lstStyle/>
          <a:p>
            <a:r>
              <a:rPr lang="ar-IQ" dirty="0"/>
              <a:t> من القواعد الأساسية التي يجب أن تستند إليها الأنظمة الخاصة بعطاءات الحكومية ولوازمها أن يراعي مبدأ اختيار المقاول أو المورد المناسب، وهذا يقتضي إعطاء أفضلية للمواطنين عندما تتساوى العروض وربما عندما تتفاوت في الجودة والسعر.. ذلك أن قصر بعض المعاملات على مواطني الدولة أو اعطائهم أولوية في التعامل- ومنها التعاقد مع الادارة- إنما يحقق أهدافاً متعددة لاعتبارات تتعلق بطبيعة العقد ومدى ما يخوله للمتعاقدين من سلطات وخاصة بالنسبة للعقود ذات الطابع السياسي أو الحربي.. كما يهدف من ناحية أخرى إلى حماية مصالح المواطنين </a:t>
            </a:r>
            <a:r>
              <a:rPr lang="ar-IQ" dirty="0" err="1"/>
              <a:t>بايجاد</a:t>
            </a:r>
            <a:r>
              <a:rPr lang="ar-IQ" dirty="0"/>
              <a:t> فرص عمل لهم. </a:t>
            </a:r>
            <a:endParaRPr lang="en-US" dirty="0"/>
          </a:p>
          <a:p>
            <a:r>
              <a:rPr lang="ar-IQ" b="1" dirty="0"/>
              <a:t>رابعاً: إعطاء الأفضلية للصناعات والمنتجات المحلية في التعاقد مع الادارة:</a:t>
            </a:r>
            <a:endParaRPr lang="en-US" dirty="0"/>
          </a:p>
          <a:p>
            <a:r>
              <a:rPr lang="ar-IQ" dirty="0"/>
              <a:t>       تجد هذه القاعدة سندها في الأنظمة التي تحكم ابرام العقود الادارية .. فقد نص نظام الأشغال الحكومية على أن يُراعى عند طرح عطاء يتعلق </a:t>
            </a:r>
            <a:r>
              <a:rPr lang="ar-IQ" dirty="0" err="1"/>
              <a:t>باالأشغال</a:t>
            </a:r>
            <a:r>
              <a:rPr lang="ar-IQ" dirty="0"/>
              <a:t> أو الخدمات الفنية الحكومية النص في شروط العطاءات والمواصفات على استعمال المواد والمنتجات الصناعية المحلية في الأشغال ما دامت مطابقة للمواصفات المعتمدة مع وجوب تجنب تحديد الأسماء التجارية لأي صناعة، وأن تعتمد المواصفات القياسية في البلد عند المقارنة بين أوصاف المواد والمنتجات الصناعية المختلفة(م6 /ه) </a:t>
            </a:r>
            <a:endParaRPr lang="en-US" dirty="0"/>
          </a:p>
          <a:p>
            <a:r>
              <a:rPr lang="ar-IQ" dirty="0"/>
              <a:t>       كما نص نظام اللوازم على أنه إذا تساوت المواصفات ودرجة الجودة والمعايير والشروط الأخرى في اللوازم المعروضة والمطلوبة للشراء، فعلى الجهة المختصة بشرائها مراعاة اعطاء (الأفضلية) للوازم (المنتجة في البلد) على أن تحسب أسعارها على أساس فارق السعر التفصيلي الذي يقرره مجلس الوزراء.</a:t>
            </a:r>
            <a:endParaRPr lang="en-US" dirty="0"/>
          </a:p>
          <a:p>
            <a:r>
              <a:rPr lang="ar-IQ" dirty="0"/>
              <a:t>       والحكمة من تطبيق هذه القاعدة تتمثل في تشجيع الصناعات الوطنية، وهو أمر تحرص عليه كل الدول سواء كانت نامية أو متقدمة، وهو أولى في الدول النامية نظراً الى حجم مشروعات الحكومة ومشترياتها، وتقرير أولوية للمنتجات الصناعية المحلية يمكن أن يكون وسيلة فعالة في تشجيع الصناعة المحلية.</a:t>
            </a:r>
            <a:endParaRPr lang="en-US" dirty="0"/>
          </a:p>
          <a:p>
            <a:r>
              <a:rPr lang="ar-IQ" dirty="0"/>
              <a:t>       ويقتضي تطبيق هذه القاعدة التي تستهدف تشجيع الصناعة المحلية فضلاً عن الزام الادارات المتعاقدة بتضمين شروط العطاءات والمواصفات نصاً يقضي باستعمال المواد والمنتجات الصناعية المحلية، أن تتولى الجهات المختصة كوزارة الصناعة والتجارة إعداد قوائم بالمنتجات المحلية بعد التأكد من جودتها واعتدال اسعارها وتوفر كمياتها وتوزيع هذه القوائم على جميع الجهات الحكومية، بحيث تلتزم الشركة أو المؤسسة المتعاقد معها بأن تشتري المنتجات المحلية التي تضمنتها هذه القوائم، وعدم السماح لها بان تستورد من الخارج منتجات شبيهة بتلك التي تضمنتها هذه القوائم. </a:t>
            </a:r>
            <a:endParaRPr lang="en-US" dirty="0"/>
          </a:p>
          <a:p>
            <a:r>
              <a:rPr lang="ar-IQ" b="1" dirty="0"/>
              <a:t>خامساً: مراعاة الأسعار العادلة والجودة المناسبة في التعاقد مع الادارة: </a:t>
            </a:r>
            <a:endParaRPr lang="en-US" dirty="0"/>
          </a:p>
          <a:p>
            <a:r>
              <a:rPr lang="ar-IQ" dirty="0"/>
              <a:t>        من القواعد الأساسية التي تحكم اجراءات ابرام العقود الادارية حرص الادارة المتعاقدة على الحصول على الأعمال والموارد اللازمة بأقل تكلفة ممكنة مع توفر الجودة المناسبة، إذ أن في تطبيق هذه القاعدة ضمان للاستغلال الاقتصادي للموارد المالية للدولة دون تبذير، وضمان في نفس الوقت لأداء خدمات </a:t>
            </a:r>
            <a:r>
              <a:rPr lang="ar-IQ" dirty="0" err="1"/>
              <a:t>الجهازي</a:t>
            </a:r>
            <a:r>
              <a:rPr lang="ar-IQ" dirty="0"/>
              <a:t> الاداري على أفضل مستوى ممكن..</a:t>
            </a:r>
            <a:endParaRPr lang="en-US" dirty="0"/>
          </a:p>
          <a:p>
            <a:r>
              <a:rPr lang="ar-IQ" dirty="0"/>
              <a:t>      ولهذا نص نظام الأشغال الحكومية على أنه يجب التقيد- عند إحالة العطاء- بأفضل العروض المستوفية لشروط دعوة العطاء، وأنسب الأسعار مع مراعاة درجة الجودة المطلوبة (م6/ج) .. كما نصت تعليمات تنظيم اجراءات العطاءات وشروط الاشتراك فيها على أن لجنة العطاءات المركزية تقبل العرض الأقل سعراً إذا كانت أسعاره معتدلة.. وإذا تبين للجنة أن الأسعار المعروضة عليها مرتفعة أو غير متناسبة مع التقديرات الموضوعة فلها أن تعيد العطاء مرة ثانية أو أن تلجأ إلى الشراء عن طريق استدراج عروض أو بالمفاوضة وفقاً لأحكام نظام اللوازم (م60).. وقد قضت محكمة العدل العليا في بعض أحكامها تطبيقاً لقاعدة مراعاة الأسعار العادلة بقولها أنه لا يجوز التفصيل بين العروض على أساس سعر السيارات المعروضة فقط بل يجب أن يراعى السعر الى جانب نوع السيارات ومواصفاتها ووقودها والشروط الواردة في العرض..</a:t>
            </a:r>
            <a:endParaRPr lang="en-US" dirty="0"/>
          </a:p>
          <a:p>
            <a:r>
              <a:rPr lang="ar-IQ" dirty="0"/>
              <a:t>    أما تحقيق الجودة المناسبة: فيتطلب وضع مواصفات تفصيلية دقيقة للأصناف أو الأعمال المطلوبة ، مع الرقابة الفعالة للتأكد من مطابقة الأصناف والأعمال المقدمة للمواصفات الواردة سلفاً. </a:t>
            </a:r>
            <a:endParaRPr lang="en-US" dirty="0"/>
          </a:p>
          <a:p>
            <a:r>
              <a:rPr lang="ar-IQ" dirty="0"/>
              <a:t> </a:t>
            </a:r>
            <a:endParaRPr lang="en-US" dirty="0"/>
          </a:p>
          <a:p>
            <a:r>
              <a:rPr lang="ar-IQ" dirty="0"/>
              <a:t> </a:t>
            </a:r>
            <a:endParaRPr lang="en-US" dirty="0"/>
          </a:p>
          <a:p>
            <a:r>
              <a:rPr lang="ar-IQ" dirty="0"/>
              <a:t> </a:t>
            </a:r>
            <a:endParaRPr lang="en-US" dirty="0"/>
          </a:p>
          <a:p>
            <a:r>
              <a:rPr lang="ar-IQ" dirty="0"/>
              <a:t> </a:t>
            </a:r>
            <a:endParaRPr lang="en-US" dirty="0"/>
          </a:p>
          <a:p>
            <a:r>
              <a:rPr lang="ar-IQ" dirty="0"/>
              <a:t> </a:t>
            </a:r>
            <a:endParaRPr lang="en-US" dirty="0"/>
          </a:p>
          <a:p>
            <a:r>
              <a:rPr lang="ar-IQ" dirty="0"/>
              <a:t> </a:t>
            </a:r>
            <a:endParaRPr lang="en-US" dirty="0"/>
          </a:p>
          <a:p>
            <a:r>
              <a:rPr lang="ar-IQ" dirty="0"/>
              <a:t> </a:t>
            </a:r>
            <a:endParaRPr lang="en-US" dirty="0"/>
          </a:p>
          <a:p>
            <a:r>
              <a:rPr lang="ar-IQ" dirty="0"/>
              <a:t> </a:t>
            </a:r>
            <a:endParaRPr lang="en-US" dirty="0"/>
          </a:p>
          <a:p>
            <a:r>
              <a:rPr lang="ar-IQ" dirty="0"/>
              <a:t> </a:t>
            </a:r>
            <a:endParaRPr lang="en-US" dirty="0"/>
          </a:p>
          <a:p>
            <a:r>
              <a:rPr lang="ar-IQ" dirty="0"/>
              <a:t> </a:t>
            </a:r>
            <a:endParaRPr lang="en-US" dirty="0"/>
          </a:p>
          <a:p>
            <a:r>
              <a:rPr lang="ar-IQ" dirty="0"/>
              <a:t> </a:t>
            </a:r>
          </a:p>
        </p:txBody>
      </p:sp>
    </p:spTree>
    <p:extLst>
      <p:ext uri="{BB962C8B-B14F-4D97-AF65-F5344CB8AC3E}">
        <p14:creationId xmlns:p14="http://schemas.microsoft.com/office/powerpoint/2010/main" val="3284783935"/>
      </p:ext>
    </p:extLst>
  </p:cSld>
  <p:clrMapOvr>
    <a:masterClrMapping/>
  </p:clrMapOvr>
  <p:transition spd="slow">
    <p:pull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عقد الامتياز</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32500" lnSpcReduction="20000"/>
          </a:bodyPr>
          <a:lstStyle/>
          <a:p>
            <a:r>
              <a:rPr lang="ar-IQ" b="1" dirty="0"/>
              <a:t>تعريف عقد الامتياز</a:t>
            </a:r>
            <a:endParaRPr lang="en-US" dirty="0"/>
          </a:p>
          <a:p>
            <a:r>
              <a:rPr lang="ar-IQ" dirty="0"/>
              <a:t>        هو إسناد الإدارة (سلطة مانحة) لفرد أو لشركة (صاحب الامتياز) </a:t>
            </a:r>
            <a:r>
              <a:rPr lang="ar-IQ" dirty="0" err="1"/>
              <a:t>مهمةادارة</a:t>
            </a:r>
            <a:r>
              <a:rPr lang="ar-IQ" dirty="0"/>
              <a:t> واستغلال مرفق عمومي لمدة معينة بأمواله وعماله وتحت مسؤوليته في مقابل رسوم يتقاضاها من المنتفعين مع الخضوع لمراقبة السلطة المانحة "</a:t>
            </a:r>
            <a:endParaRPr lang="en-US" dirty="0"/>
          </a:p>
          <a:p>
            <a:r>
              <a:rPr lang="ar-IQ" b="1" dirty="0"/>
              <a:t>ويعرف ايضاً عقد </a:t>
            </a:r>
            <a:r>
              <a:rPr lang="ar-IQ" b="1" dirty="0" err="1"/>
              <a:t>الامتياز</a:t>
            </a:r>
            <a:r>
              <a:rPr lang="ar-IQ" dirty="0" err="1"/>
              <a:t>"هو</a:t>
            </a:r>
            <a:r>
              <a:rPr lang="ar-IQ" dirty="0"/>
              <a:t> عقد إداري يتولى الملتزم ـ فردا أو شركة ـ بمقتضاه وعلى مسؤوليته إدارة مرفق عام واستغلاله مقابل رسوم يتقاضاها من المنتفعين مع خضوعه للقواعد الأساسية الضابطة لسير المرافق العامة "</a:t>
            </a:r>
            <a:endParaRPr lang="en-US" dirty="0"/>
          </a:p>
          <a:p>
            <a:r>
              <a:rPr lang="ar-IQ" dirty="0"/>
              <a:t> </a:t>
            </a:r>
            <a:r>
              <a:rPr lang="ar-IQ" b="1" dirty="0"/>
              <a:t>فعقد الامتياز:</a:t>
            </a:r>
            <a:r>
              <a:rPr lang="ar-IQ" dirty="0"/>
              <a:t> هو عقد إداري تبرمه الإدارة مع الفرد أو الشركة التي يعهد إليها بإدارة واستغلال مرفق عام طبقا لشروط محددة بمقتضى دفتر التحملات لمدة زمنية طويلة أو قصيرة ينص عليها العقد.</a:t>
            </a:r>
            <a:endParaRPr lang="en-US" dirty="0"/>
          </a:p>
          <a:p>
            <a:r>
              <a:rPr lang="ar-IQ" dirty="0"/>
              <a:t> </a:t>
            </a:r>
            <a:endParaRPr lang="en-US" dirty="0"/>
          </a:p>
          <a:p>
            <a:r>
              <a:rPr lang="en-US" dirty="0"/>
              <a:t>         </a:t>
            </a:r>
            <a:r>
              <a:rPr lang="ar-IQ" dirty="0"/>
              <a:t>والإدارة تبرم عقد الامتياز بكثرة لتسيير المرافق العمومية نظرا لأنه لا يكلفها من الناحية المبدئية أية مصاريف ..لذلك تفضل التعاقد وفق هذا الأسلوب لتسيير مرافق كثيرة مثل: السكك الحديدية والنقل والطرق السيارة ومواقف السيارات وتوزيع الماء والكهرباء...الخ</a:t>
            </a:r>
            <a:r>
              <a:rPr lang="en-US" dirty="0"/>
              <a:t>. </a:t>
            </a:r>
          </a:p>
          <a:p>
            <a:r>
              <a:rPr lang="en-US" dirty="0"/>
              <a:t> </a:t>
            </a:r>
          </a:p>
          <a:p>
            <a:r>
              <a:rPr lang="ar-IQ" dirty="0"/>
              <a:t>      فالمرفق الذي يدار بواسطة الامتياز يبقى في جميع الأحوال مرفقا عموميا ولا يمكن أن ينتزع منه هذه الصفة ولو أدير أو استغله الملتزم لحسابه الخاص.</a:t>
            </a:r>
            <a:endParaRPr lang="en-US" dirty="0"/>
          </a:p>
          <a:p>
            <a:r>
              <a:rPr lang="en-US" dirty="0"/>
              <a:t> </a:t>
            </a:r>
          </a:p>
          <a:p>
            <a:r>
              <a:rPr lang="en-US" dirty="0"/>
              <a:t>  </a:t>
            </a:r>
          </a:p>
          <a:p>
            <a:r>
              <a:rPr lang="en-US" dirty="0"/>
              <a:t>     </a:t>
            </a:r>
            <a:r>
              <a:rPr lang="ar-IQ" b="1" dirty="0"/>
              <a:t>خصائص عقد الامتياز</a:t>
            </a:r>
            <a:r>
              <a:rPr lang="en-US" b="1" dirty="0"/>
              <a:t>: </a:t>
            </a:r>
            <a:endParaRPr lang="en-US" dirty="0"/>
          </a:p>
          <a:p>
            <a:r>
              <a:rPr lang="en-US" dirty="0"/>
              <a:t>        </a:t>
            </a:r>
            <a:r>
              <a:rPr lang="ar-IQ" dirty="0"/>
              <a:t>من خصائص عقد الامتياز ارتباطه غالبا بالمرفق العام، وحرية الإدارة في اختيار المتعاقد وتحمل هذا الأخير نفقات المشروع بمقابل مادي من المنتفعين، وانه عقد من نوع خاص</a:t>
            </a:r>
            <a:r>
              <a:rPr lang="en-US" dirty="0"/>
              <a:t>. </a:t>
            </a:r>
          </a:p>
          <a:p>
            <a:r>
              <a:rPr lang="en-US" dirty="0"/>
              <a:t> </a:t>
            </a:r>
            <a:r>
              <a:rPr lang="ar-IQ" dirty="0"/>
              <a:t>والتأمل في هذه الخصائص يلفت الانتباه إلى أن أهمها</a:t>
            </a:r>
            <a:r>
              <a:rPr lang="en-US" dirty="0"/>
              <a:t>: </a:t>
            </a:r>
          </a:p>
          <a:p>
            <a:r>
              <a:rPr lang="ar-IQ" dirty="0"/>
              <a:t>ـ </a:t>
            </a:r>
            <a:r>
              <a:rPr lang="ar-IQ" b="1" dirty="0"/>
              <a:t>أنه عقد من نوع خاص :</a:t>
            </a:r>
            <a:r>
              <a:rPr lang="ar-IQ" dirty="0"/>
              <a:t> أي يجمع بين مبدأ شريعة المتعاقدين ومبدأ شريعة </a:t>
            </a:r>
            <a:r>
              <a:rPr lang="ar-IQ" dirty="0" err="1"/>
              <a:t>المتموقعين</a:t>
            </a:r>
            <a:r>
              <a:rPr lang="ar-IQ" dirty="0"/>
              <a:t> ( يحتوي عقد الامتياز على شروط تعاقدية تحكمها قاعدة العقد شريعة المتعاقدين...وشروط تنظيمية تملك الإدارة تعديلها في كل وقت وفقا لحاجة المرفق العام ).</a:t>
            </a:r>
            <a:endParaRPr lang="en-US" dirty="0"/>
          </a:p>
          <a:p>
            <a:r>
              <a:rPr lang="en-US" dirty="0"/>
              <a:t>   </a:t>
            </a:r>
            <a:r>
              <a:rPr lang="ar-IQ" b="1" dirty="0"/>
              <a:t>فالشروط التنظيمية:</a:t>
            </a:r>
            <a:r>
              <a:rPr lang="ar-IQ" dirty="0"/>
              <a:t> هي قواعد تنظم سير المرفق العام والعلاقة بين الإدارة والملتزم وبين هذا الأخير والمنتفعين.. وبما أن الإدارة هي المسؤولة عن المرافق العامة فلها يعود اختصاص هذه القواعد المتعلقة بتنظيم المرفق وسيره ونشاطه مثل: تحديد ساعات العمل و الرسوم... لذلك لها الحق في تعديلها وتغييرها دون موافقة الملتزم بل وفقا لمتطلبات المصلحة العامة، ودون الإخلال بالتوازن المالي للعقد، فان اختل هذا التوازن يعوض الملتزم تعويضا.</a:t>
            </a:r>
            <a:r>
              <a:rPr lang="en-US" dirty="0"/>
              <a:t> </a:t>
            </a:r>
          </a:p>
          <a:p>
            <a:r>
              <a:rPr lang="en-US" b="1" dirty="0"/>
              <a:t>         </a:t>
            </a:r>
            <a:r>
              <a:rPr lang="ar-IQ" b="1" dirty="0"/>
              <a:t>أما الشروط العقدية :</a:t>
            </a:r>
            <a:r>
              <a:rPr lang="ar-IQ" dirty="0"/>
              <a:t> فهي قواعد تقتصر على تنظيم العلاقة بين الإدارة والملتزم فقط، ولا تمتد إلى المنتفعين ، لذلك لا يحق للإدارة تعديلها أو تغييرها إلا بموافقة الملتزم( العقد شريعة المتعاقدين ) كما أنها شروط يمكن للإدارة الاستغناء عنها لو فضلت تسيير المرفق بنفسها...مثل : مدة الالتزام التي تتراوح بين 30 إلى 99 سنة</a:t>
            </a:r>
            <a:r>
              <a:rPr lang="en-US" dirty="0"/>
              <a:t>   . </a:t>
            </a:r>
          </a:p>
          <a:p>
            <a:r>
              <a:rPr lang="en-US" dirty="0"/>
              <a:t> </a:t>
            </a:r>
          </a:p>
          <a:p>
            <a:r>
              <a:rPr lang="en-US" dirty="0"/>
              <a:t>  </a:t>
            </a:r>
          </a:p>
          <a:p>
            <a:r>
              <a:rPr lang="en-US" dirty="0"/>
              <a:t> </a:t>
            </a:r>
          </a:p>
          <a:p>
            <a:r>
              <a:rPr lang="en-US" b="1" dirty="0"/>
              <a:t> </a:t>
            </a:r>
            <a:endParaRPr lang="en-US" dirty="0"/>
          </a:p>
          <a:p>
            <a:endParaRPr lang="ar-IQ" dirty="0"/>
          </a:p>
        </p:txBody>
      </p:sp>
    </p:spTree>
    <p:extLst>
      <p:ext uri="{BB962C8B-B14F-4D97-AF65-F5344CB8AC3E}">
        <p14:creationId xmlns:p14="http://schemas.microsoft.com/office/powerpoint/2010/main" val="977560316"/>
      </p:ext>
    </p:extLst>
  </p:cSld>
  <p:clrMapOvr>
    <a:masterClrMapping/>
  </p:clrMapOvr>
  <p:transition spd="slow">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أنواع القرارات </a:t>
            </a:r>
            <a:r>
              <a:rPr lang="ar-IQ" b="1" dirty="0" err="1"/>
              <a:t>الأدارية</a:t>
            </a:r>
            <a:r>
              <a:rPr lang="ar-IQ" b="1" dirty="0"/>
              <a:t>:</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40000" lnSpcReduction="20000"/>
          </a:bodyPr>
          <a:lstStyle/>
          <a:p>
            <a:r>
              <a:rPr lang="ar-IQ" dirty="0"/>
              <a:t> تقسم القرارات الإدارية وفقاً لاعتبارات عديدة منها ما يتعلق بأثارها وطبيعتها ومنها ما يتعلق برقابة القضاء وأخرى من حيث التكوين.</a:t>
            </a:r>
            <a:endParaRPr lang="en-US" dirty="0"/>
          </a:p>
          <a:p>
            <a:r>
              <a:rPr lang="ar-IQ" b="1" dirty="0"/>
              <a:t>أولاً: القرارات الإدارية من آثارها: وتقسم الى قسمين هي :</a:t>
            </a:r>
            <a:endParaRPr lang="en-US" dirty="0"/>
          </a:p>
          <a:p>
            <a:pPr lvl="0"/>
            <a:r>
              <a:rPr lang="ar-IQ" b="1" dirty="0"/>
              <a:t>القرارات التنظيمية:</a:t>
            </a:r>
            <a:r>
              <a:rPr lang="ar-IQ" dirty="0"/>
              <a:t> هي قرارات ادارية تتضمن قواعد عامة مجردة وغير شخصية تطبق على </a:t>
            </a:r>
            <a:r>
              <a:rPr lang="ar-IQ" dirty="0" err="1"/>
              <a:t>على</a:t>
            </a:r>
            <a:r>
              <a:rPr lang="ar-IQ" dirty="0"/>
              <a:t> عدد غير محدد من الأفراد هذا يعني أن تطبيقها يأتي على اشخاص معينين في أوصافهم لا بذواتهم وتتميز بقوة الإلزام وتعد عنصراً من عناصر المشروعية وأساسها هو عدم قدرة المشروع الإحاطة بجميع التفصيلات المتعلقة بالنشاط </a:t>
            </a:r>
            <a:r>
              <a:rPr lang="ar-IQ" dirty="0" err="1"/>
              <a:t>الأداري</a:t>
            </a:r>
            <a:r>
              <a:rPr lang="ar-IQ" dirty="0"/>
              <a:t> وتخضع هذه القرارات لإجراءات شكلية وهو النشر وعادة تكون في الجريدة الرسمية (الوقائع) وبعكسه فإنها لا تكون نافذة بحق الغير. وتأتي القواعد التنظيمية بعد نصوص القانون العادي في سلم القواعد القانونية وعليه فإنها يجب أن تكون موافقة لها ولا يجوز تفصيلها كلياً أو جزئياً وأهمها هي: </a:t>
            </a:r>
            <a:endParaRPr lang="en-US" dirty="0"/>
          </a:p>
          <a:p>
            <a:pPr lvl="0"/>
            <a:r>
              <a:rPr lang="ar-IQ" b="1" dirty="0"/>
              <a:t>اللوائح التنفيذية:</a:t>
            </a:r>
            <a:r>
              <a:rPr lang="ar-IQ" dirty="0"/>
              <a:t> وهي التي تتضمن الأحكام التفصيلية اللازمة لتسهل تنفيذ القوانين، لذا فإنها لا يجوز أن تكون معطلة أو معدلة للقوانين.</a:t>
            </a:r>
            <a:endParaRPr lang="en-US" dirty="0"/>
          </a:p>
          <a:p>
            <a:pPr lvl="0"/>
            <a:r>
              <a:rPr lang="en-US" dirty="0"/>
              <a:t> </a:t>
            </a:r>
            <a:r>
              <a:rPr lang="ar-IQ" b="1" dirty="0"/>
              <a:t>اللوائح التنظيمية:</a:t>
            </a:r>
            <a:r>
              <a:rPr lang="ar-IQ" dirty="0"/>
              <a:t> هي لوائح توضع بقصد إنشاء وتنظيم المرافق دون حاجة </a:t>
            </a:r>
            <a:r>
              <a:rPr lang="ar-IQ" dirty="0" err="1"/>
              <a:t>لاصدار</a:t>
            </a:r>
            <a:r>
              <a:rPr lang="ar-IQ" dirty="0"/>
              <a:t> تشريع برلماني. </a:t>
            </a:r>
            <a:endParaRPr lang="en-US" dirty="0"/>
          </a:p>
          <a:p>
            <a:pPr lvl="0"/>
            <a:r>
              <a:rPr lang="ar-IQ" b="1" dirty="0"/>
              <a:t> لوائح الضبط الإداري: </a:t>
            </a:r>
            <a:r>
              <a:rPr lang="ar-IQ" dirty="0"/>
              <a:t>هي لوائح من شأنها وضع قيود على حريات الأفراد بغية الحفاظ على النظام العام والصحة العامة والسكينة العامة والأمن العام، فهي أخطر من الأنواع السابقة لاحتوائها على أسباب تقييد الحريات العامة للأفراد.</a:t>
            </a:r>
            <a:endParaRPr lang="en-US" dirty="0"/>
          </a:p>
          <a:p>
            <a:pPr lvl="0"/>
            <a:r>
              <a:rPr lang="ar-IQ" b="1" dirty="0"/>
              <a:t>اللوائح المستقلة: </a:t>
            </a:r>
            <a:r>
              <a:rPr lang="ar-IQ" dirty="0"/>
              <a:t>هي التي تصدر عن السلطة التنفيذية في ميادين لا يتدخل فيها المشرع وتخضع في مشروعيتها الى النصوص الدستورية </a:t>
            </a:r>
            <a:r>
              <a:rPr lang="ar-IQ" dirty="0" err="1"/>
              <a:t>والمبادىء</a:t>
            </a:r>
            <a:r>
              <a:rPr lang="ar-IQ" dirty="0"/>
              <a:t> العامة للقانون. وهذا </a:t>
            </a:r>
            <a:r>
              <a:rPr lang="ar-IQ" dirty="0" err="1"/>
              <a:t>مانصت</a:t>
            </a:r>
            <a:r>
              <a:rPr lang="ar-IQ" dirty="0"/>
              <a:t> عليه المادة (37</a:t>
            </a:r>
            <a:r>
              <a:rPr lang="ar-IQ" b="1" dirty="0"/>
              <a:t>) </a:t>
            </a:r>
            <a:r>
              <a:rPr lang="ar-IQ" dirty="0"/>
              <a:t>من الدستور الفرنسي لعام 1958 .</a:t>
            </a:r>
            <a:endParaRPr lang="en-US" dirty="0"/>
          </a:p>
          <a:p>
            <a:pPr lvl="0"/>
            <a:r>
              <a:rPr lang="ar-IQ" b="1" dirty="0"/>
              <a:t>القرارات الفردية: </a:t>
            </a:r>
            <a:r>
              <a:rPr lang="ar-IQ" dirty="0"/>
              <a:t>هي قرارات ادارية ذات طبيعية شخصية أو ذاتية تتعلق بشخص معين بذاتها أو بمجموعة من الأشخاص وتصدر طبقاً للقواعد القانونية والتنظيمية وبعكسه فإنها تعد باطلة كالقرار القاضي بفصل موظف من وظيفته أو منع عرض فلم سينمائي أو إبعاد أجنبي من البلاد وعليه، فإن القرار </a:t>
            </a:r>
            <a:r>
              <a:rPr lang="ar-IQ" dirty="0" err="1"/>
              <a:t>الأداري</a:t>
            </a:r>
            <a:r>
              <a:rPr lang="ar-IQ" dirty="0"/>
              <a:t> الذي ينص على منح المحافظ صلاحيات معينة فإنه لا يعد قرار اداري فردي بل تنظيمي لأنه لا يتعلق بشخص معين بذاته كما أن القرارات الفردية منها منشأة لآثار قانونية لأول مرة وأخرى كاشفة عن آثار سابقة عليها لقرار فصل موظف عن مدة حبسه عن جريمة.</a:t>
            </a:r>
            <a:endParaRPr lang="en-US" dirty="0"/>
          </a:p>
          <a:p>
            <a:r>
              <a:rPr lang="ar-IQ" b="1" dirty="0"/>
              <a:t>ثانياً: أنواع القرارات الإدارية من حيث الرقابة القضائية: </a:t>
            </a:r>
            <a:endParaRPr lang="en-US" dirty="0"/>
          </a:p>
          <a:p>
            <a:r>
              <a:rPr lang="ar-IQ" dirty="0"/>
              <a:t>       إن القضاء الإداري يملك الولاية العامة في مراقبة مشروعية القرارات الإدارية، وله في ذلك حق الغاءها كلياً أو جزئياً لعدم مشروعيتها رغم ذلك هناك بعض القيود التي ترد على إرادة القضاء أو سلطته وهي:</a:t>
            </a:r>
            <a:endParaRPr lang="en-US" dirty="0"/>
          </a:p>
          <a:p>
            <a:r>
              <a:rPr lang="ar-IQ" dirty="0"/>
              <a:t>أ ) </a:t>
            </a:r>
            <a:r>
              <a:rPr lang="ar-IQ" b="1" dirty="0"/>
              <a:t>حالة الظروف </a:t>
            </a:r>
            <a:r>
              <a:rPr lang="ar-IQ" b="1" dirty="0" err="1"/>
              <a:t>الإستثنائية</a:t>
            </a:r>
            <a:r>
              <a:rPr lang="ar-IQ" b="1" dirty="0"/>
              <a:t>:</a:t>
            </a:r>
            <a:r>
              <a:rPr lang="ar-IQ" dirty="0"/>
              <a:t> في حالة مواجهة الدولة مخاطر غير اعتيادية تهدد أمنها الداخلي أو الخارجي ونظامها العام يمكن للسلطة التنفيذية ممارسة صلاحيات استثنائية واسعة يكون من شأنها فرض قيود غير اعتيادية على </a:t>
            </a:r>
            <a:r>
              <a:rPr lang="ar-IQ" dirty="0" err="1"/>
              <a:t>ممارسسة</a:t>
            </a:r>
            <a:r>
              <a:rPr lang="ar-IQ" dirty="0"/>
              <a:t> الحقوق والحريات العامة للأفراد، لذا فأن قراراتها </a:t>
            </a:r>
            <a:r>
              <a:rPr lang="ar-IQ" dirty="0" err="1"/>
              <a:t>الأدارية</a:t>
            </a:r>
            <a:r>
              <a:rPr lang="ar-IQ" dirty="0"/>
              <a:t> تعد مشروعة وصحيحة على الرغم من عدم مشروعيتها في الظروف العادية لذلك فإن على </a:t>
            </a:r>
            <a:r>
              <a:rPr lang="ar-IQ" dirty="0" err="1"/>
              <a:t>الأدارة</a:t>
            </a:r>
            <a:r>
              <a:rPr lang="ar-IQ" dirty="0"/>
              <a:t> اختيار أنسب الوسائل وأقلها ضرراً طالما أنها تؤدي الى تحقيق الهدف المطلوب ويمكن للقضاء </a:t>
            </a:r>
            <a:r>
              <a:rPr lang="ar-IQ" dirty="0" err="1"/>
              <a:t>الأداري</a:t>
            </a:r>
            <a:r>
              <a:rPr lang="ar-IQ" dirty="0"/>
              <a:t> مراقبة الغاية من القرار والسبب القائم عليه القرار </a:t>
            </a:r>
            <a:r>
              <a:rPr lang="ar-IQ" dirty="0" err="1"/>
              <a:t>الأداري</a:t>
            </a:r>
            <a:r>
              <a:rPr lang="ar-IQ" dirty="0"/>
              <a:t>. كذلك حدود التضحية بالحريات العامة. </a:t>
            </a:r>
            <a:endParaRPr lang="en-US" dirty="0"/>
          </a:p>
          <a:p>
            <a:r>
              <a:rPr lang="ar-IQ" dirty="0"/>
              <a:t>ب ) </a:t>
            </a:r>
            <a:r>
              <a:rPr lang="ar-IQ" b="1" dirty="0"/>
              <a:t>السلطة التقديرية </a:t>
            </a:r>
            <a:r>
              <a:rPr lang="ar-IQ" b="1" dirty="0" err="1"/>
              <a:t>للأدارة</a:t>
            </a:r>
            <a:r>
              <a:rPr lang="ar-IQ" b="1" dirty="0"/>
              <a:t>:</a:t>
            </a:r>
            <a:r>
              <a:rPr lang="ar-IQ" dirty="0"/>
              <a:t> تعني توسيع دائرة المشروعية للقرار </a:t>
            </a:r>
            <a:r>
              <a:rPr lang="ar-IQ" dirty="0" err="1"/>
              <a:t>الأداري</a:t>
            </a:r>
            <a:r>
              <a:rPr lang="ar-IQ" dirty="0"/>
              <a:t> دون الخروج عليها ويأتي ذلك من عدم قدرة المشروع الإحاطة مسبقاً بمتطلبات العمل </a:t>
            </a:r>
            <a:r>
              <a:rPr lang="ar-IQ" dirty="0" err="1"/>
              <a:t>الأداري</a:t>
            </a:r>
            <a:r>
              <a:rPr lang="ar-IQ" dirty="0"/>
              <a:t> وتطور المرافق العامة. وقد ذهب البعض الى أن فكرة السلطة التقديرية تقوم على حق الإدارة في </a:t>
            </a:r>
            <a:r>
              <a:rPr lang="ar-IQ" dirty="0" err="1"/>
              <a:t>الإختيار</a:t>
            </a:r>
            <a:r>
              <a:rPr lang="ar-IQ" dirty="0"/>
              <a:t> بين عدد من الحلول كلها مشروعة مثال ذلك سلطة الإدارة التقديرية في اختيار العقوبة </a:t>
            </a:r>
            <a:r>
              <a:rPr lang="ar-IQ" dirty="0" err="1"/>
              <a:t>الأنضباطية</a:t>
            </a:r>
            <a:r>
              <a:rPr lang="ar-IQ" dirty="0"/>
              <a:t> المناسبة للخطأ المرتكب من قبل الموظف وسلطتها في قبول استقالة الموظف. ويمكن للقضاء الإداري مراقبة ركن الغاية وكذلك ركن السبب ولاسيما تجاه الوقائع واخيراً اخذ القضاء </a:t>
            </a:r>
            <a:r>
              <a:rPr lang="ar-IQ" dirty="0" err="1"/>
              <a:t>الأداري</a:t>
            </a:r>
            <a:r>
              <a:rPr lang="ar-IQ" dirty="0"/>
              <a:t> </a:t>
            </a:r>
            <a:r>
              <a:rPr lang="ar-IQ" dirty="0" err="1"/>
              <a:t>بمرافبة</a:t>
            </a:r>
            <a:r>
              <a:rPr lang="ar-IQ" dirty="0"/>
              <a:t> مبدأ التناسب بين أهمية الخطأ المرتكب والإجراء الإداري المتخذ. ويعرف بالملائمة. </a:t>
            </a:r>
            <a:endParaRPr lang="en-US" dirty="0"/>
          </a:p>
          <a:p>
            <a:r>
              <a:rPr lang="ar-IQ" dirty="0"/>
              <a:t>ج ) </a:t>
            </a:r>
            <a:r>
              <a:rPr lang="ar-IQ" b="1" dirty="0"/>
              <a:t>أعمال السيادة:</a:t>
            </a:r>
            <a:r>
              <a:rPr lang="ar-IQ" dirty="0"/>
              <a:t> وهي نظرية ابتدعها مجلس الدولة الفرنسي خلال القرن التاسع عشر بغية الموازنة بين تأكيد رقابته على مشروعية القرارات الإدارية الناتجة عن ممارسة الإدارة لنشاطها </a:t>
            </a:r>
            <a:r>
              <a:rPr lang="ar-IQ" dirty="0" err="1"/>
              <a:t>الأداري</a:t>
            </a:r>
            <a:r>
              <a:rPr lang="ar-IQ" dirty="0"/>
              <a:t> وبين طائفة من الأعمال أو التصرفات الصادرة عن السلطة التنفيذية بصفتها (الحكومية) يمتنع المجلس عن رقابتها حتى لو كانت غير مشروعة موصفاً اياها (أعمال سيادة) استناداً الى أسباب جاءت متدرجة وفقاً لتطور </a:t>
            </a:r>
            <a:r>
              <a:rPr lang="ar-IQ" dirty="0" err="1"/>
              <a:t>مبادىء</a:t>
            </a:r>
            <a:r>
              <a:rPr lang="ar-IQ" dirty="0"/>
              <a:t> القانون </a:t>
            </a:r>
            <a:r>
              <a:rPr lang="ar-IQ" dirty="0" err="1"/>
              <a:t>الأداري</a:t>
            </a:r>
            <a:r>
              <a:rPr lang="ar-IQ" dirty="0"/>
              <a:t>. </a:t>
            </a:r>
          </a:p>
        </p:txBody>
      </p:sp>
    </p:spTree>
    <p:extLst>
      <p:ext uri="{BB962C8B-B14F-4D97-AF65-F5344CB8AC3E}">
        <p14:creationId xmlns:p14="http://schemas.microsoft.com/office/powerpoint/2010/main" val="2396385039"/>
      </p:ext>
    </p:extLst>
  </p:cSld>
  <p:clrMapOvr>
    <a:masterClrMapping/>
  </p:clrMapOvr>
  <p:transition spd="slow">
    <p:cover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اسباب العمل بالعقد الاداري وخاصيته: </a:t>
            </a:r>
            <a:endParaRPr lang="en-US" dirty="0"/>
          </a:p>
        </p:txBody>
      </p:sp>
      <p:sp>
        <p:nvSpPr>
          <p:cNvPr id="3" name="عنصر نائب للمحتوى 2"/>
          <p:cNvSpPr>
            <a:spLocks noGrp="1"/>
          </p:cNvSpPr>
          <p:nvPr>
            <p:ph sz="quarter" idx="1"/>
          </p:nvPr>
        </p:nvSpPr>
        <p:spPr/>
        <p:txBody>
          <a:bodyPr>
            <a:normAutofit fontScale="70000" lnSpcReduction="20000"/>
          </a:bodyPr>
          <a:lstStyle/>
          <a:p>
            <a:r>
              <a:rPr lang="ar-IQ" b="1" dirty="0"/>
              <a:t>أولاً: الاسباب: </a:t>
            </a:r>
            <a:endParaRPr lang="en-US" dirty="0"/>
          </a:p>
          <a:p>
            <a:r>
              <a:rPr lang="ar-IQ" dirty="0"/>
              <a:t>       هناك عدد من الاسباب التي جعلت العمل بالعقد الاداري وأهمها ما يلي: </a:t>
            </a:r>
            <a:endParaRPr lang="en-US" dirty="0"/>
          </a:p>
          <a:p>
            <a:pPr lvl="0"/>
            <a:r>
              <a:rPr lang="ar-IQ" dirty="0"/>
              <a:t>ان العمل بالعقد الاداري يعتبر كنشاط من نشاطات الادارة المعاصرة نتيجة ضرورة المساهمة الخارجية في تلبية متطلبات المرافق العامة الضرورية للمجتمع.</a:t>
            </a:r>
            <a:endParaRPr lang="en-US" dirty="0"/>
          </a:p>
          <a:p>
            <a:pPr lvl="0"/>
            <a:r>
              <a:rPr lang="ar-IQ" dirty="0"/>
              <a:t>يعتبر العقد الاداري اكثر فاعلية في العمل قياساً بوسائل العمل الرسمي المباشر. </a:t>
            </a:r>
            <a:endParaRPr lang="en-US" dirty="0"/>
          </a:p>
          <a:p>
            <a:pPr lvl="0"/>
            <a:r>
              <a:rPr lang="ar-IQ" dirty="0"/>
              <a:t>ان الاتفاق بالعقد الاداري والعمل به يمثل وسيلة لكسر احتكار السلطة لنشاطها من خلال الادارة المنفردة(القرار الاداري).</a:t>
            </a:r>
            <a:endParaRPr lang="en-US" dirty="0"/>
          </a:p>
          <a:p>
            <a:pPr lvl="0"/>
            <a:r>
              <a:rPr lang="ar-IQ" dirty="0"/>
              <a:t>تعتبر وسيلة (التعاقد) </a:t>
            </a:r>
            <a:r>
              <a:rPr lang="ar-IQ" dirty="0" err="1"/>
              <a:t>كاأسلوب</a:t>
            </a:r>
            <a:r>
              <a:rPr lang="ar-IQ" dirty="0"/>
              <a:t> من اساليب انشاء وادارة بعض المرافق العامة (ذات الطابع الاقتصادي).</a:t>
            </a:r>
            <a:endParaRPr lang="en-US" dirty="0"/>
          </a:p>
          <a:p>
            <a:pPr lvl="0"/>
            <a:r>
              <a:rPr lang="ar-IQ" dirty="0"/>
              <a:t>يمثل مقياس (موضوعي) لكفاءة الاداء الوظيفي من خلال الممارسات التقليدية لمهام السلطة العامة . </a:t>
            </a:r>
            <a:endParaRPr lang="en-US" dirty="0"/>
          </a:p>
          <a:p>
            <a:r>
              <a:rPr lang="ar-IQ" b="1" dirty="0"/>
              <a:t>ثانياً: الخصائص: </a:t>
            </a:r>
            <a:r>
              <a:rPr lang="ar-IQ" dirty="0"/>
              <a:t>يمتاز العقد الاداري بجملة من الخصائص والمتمثلة بما </a:t>
            </a:r>
            <a:r>
              <a:rPr lang="ar-IQ" dirty="0" err="1"/>
              <a:t>يآتي</a:t>
            </a:r>
            <a:r>
              <a:rPr lang="ar-IQ" dirty="0"/>
              <a:t>: </a:t>
            </a:r>
            <a:endParaRPr lang="en-US" dirty="0"/>
          </a:p>
          <a:p>
            <a:pPr lvl="0"/>
            <a:r>
              <a:rPr lang="ar-IQ" dirty="0"/>
              <a:t>انه عقد ملزم للطرفين بما يتضمنه من شروط.</a:t>
            </a:r>
            <a:endParaRPr lang="en-US" dirty="0"/>
          </a:p>
          <a:p>
            <a:pPr lvl="0"/>
            <a:r>
              <a:rPr lang="ar-IQ" dirty="0"/>
              <a:t>تمتع الادارة ببعض الامتيازات والسلطات في مواجهة المتعاقد معها.</a:t>
            </a:r>
            <a:endParaRPr lang="en-US" dirty="0"/>
          </a:p>
          <a:p>
            <a:pPr lvl="0"/>
            <a:r>
              <a:rPr lang="ar-IQ" dirty="0"/>
              <a:t>يمتاز العقد الاداري بالموازنة في المصالح والحقوق بين طرفيه. </a:t>
            </a:r>
            <a:endParaRPr lang="en-US" dirty="0"/>
          </a:p>
          <a:p>
            <a:pPr lvl="0"/>
            <a:r>
              <a:rPr lang="ar-IQ" dirty="0"/>
              <a:t>يمتاز بضمان حقوق المتعاقد والتي يستمدها من العقد ذاته واهمها المقابل المالي وايضاً حقوق وتعويضات يستمدها المتعاقد من قواعد تنظيم المرافق العامة التي توجب </a:t>
            </a:r>
            <a:r>
              <a:rPr lang="ar-IQ" dirty="0" err="1"/>
              <a:t>لاعادة</a:t>
            </a:r>
            <a:r>
              <a:rPr lang="ar-IQ" dirty="0"/>
              <a:t> توازن العقد اقتصادياً الى نصابه. </a:t>
            </a:r>
            <a:endParaRPr lang="en-US" dirty="0"/>
          </a:p>
          <a:p>
            <a:pPr lvl="0"/>
            <a:r>
              <a:rPr lang="ar-IQ" dirty="0"/>
              <a:t>تمتاز العقود الادارية بخاصية الشكلية، اي يكون مكتوباً حتى يتيسر تضمينه الشروط الاستثنائية التي تميزه عن القانون الخاص.</a:t>
            </a:r>
            <a:endParaRPr lang="en-US" dirty="0"/>
          </a:p>
          <a:p>
            <a:endParaRPr lang="ar-IQ" dirty="0"/>
          </a:p>
        </p:txBody>
      </p:sp>
    </p:spTree>
    <p:extLst>
      <p:ext uri="{BB962C8B-B14F-4D97-AF65-F5344CB8AC3E}">
        <p14:creationId xmlns:p14="http://schemas.microsoft.com/office/powerpoint/2010/main" val="1371869759"/>
      </p:ext>
    </p:extLst>
  </p:cSld>
  <p:clrMapOvr>
    <a:masterClrMapping/>
  </p:clrMapOvr>
  <p:transition spd="slow">
    <p:pull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دراسة الحالة:  	</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70000" lnSpcReduction="20000"/>
          </a:bodyPr>
          <a:lstStyle/>
          <a:p>
            <a:r>
              <a:rPr lang="ar-IQ" dirty="0"/>
              <a:t> تعين السيد </a:t>
            </a:r>
            <a:r>
              <a:rPr lang="ar-IQ" b="1" dirty="0"/>
              <a:t>(علي قاسم محمد) يحمل شهادة (بكالوريوس ادارة واقتصاد)</a:t>
            </a:r>
            <a:r>
              <a:rPr lang="ar-IQ" dirty="0"/>
              <a:t> ضمن ملاك وزارة التعليم العالي والبحث العلمي – جامعة ديالى- كلية الادارة والاقتصاد .</a:t>
            </a:r>
            <a:endParaRPr lang="en-US" dirty="0"/>
          </a:p>
          <a:p>
            <a:pPr lvl="0"/>
            <a:r>
              <a:rPr lang="ar-IQ" dirty="0"/>
              <a:t>صدر الامر الجامعي الخاص بالتعيين بتاريخ 5/3/2008 .</a:t>
            </a:r>
            <a:endParaRPr lang="en-US" dirty="0"/>
          </a:p>
          <a:p>
            <a:pPr lvl="0"/>
            <a:r>
              <a:rPr lang="ar-IQ" dirty="0"/>
              <a:t>باشر في الوظيفة بتاريخ 11/3/2008 </a:t>
            </a:r>
            <a:r>
              <a:rPr lang="ar-IQ" dirty="0" err="1"/>
              <a:t>ق.ظ</a:t>
            </a:r>
            <a:r>
              <a:rPr lang="ar-IQ" dirty="0"/>
              <a:t> .</a:t>
            </a:r>
            <a:endParaRPr lang="en-US" dirty="0"/>
          </a:p>
          <a:p>
            <a:pPr lvl="0"/>
            <a:r>
              <a:rPr lang="ar-IQ" dirty="0"/>
              <a:t>صدرت بحقهُ عقوبة لفت نظر بسبب تقصيره في العمل الوظيفي بتاريخ 20/ 4/2009 .</a:t>
            </a:r>
            <a:endParaRPr lang="en-US" dirty="0"/>
          </a:p>
          <a:p>
            <a:pPr lvl="0"/>
            <a:r>
              <a:rPr lang="ar-IQ" dirty="0"/>
              <a:t>منح كتاب شكر وتقدير من السيد رئيس الجامعة بتاريخ 30/ 5/ 2009 .</a:t>
            </a:r>
            <a:endParaRPr lang="en-US" dirty="0"/>
          </a:p>
          <a:p>
            <a:pPr lvl="0"/>
            <a:r>
              <a:rPr lang="ar-IQ" dirty="0"/>
              <a:t>صدر امر اداري بحقهُ فرض عقوبة الغياب لمدة خمسة ايام لتغيبه عن الدوام الرسمي </a:t>
            </a:r>
            <a:r>
              <a:rPr lang="ar-IQ" dirty="0" err="1"/>
              <a:t>للايام</a:t>
            </a:r>
            <a:r>
              <a:rPr lang="ar-IQ" dirty="0"/>
              <a:t> (11،12،13،14،15) بتاريخ 18/6/2009 ، ولا يدخل ضمن حساب الخدمة .</a:t>
            </a:r>
            <a:endParaRPr lang="en-US" dirty="0"/>
          </a:p>
          <a:p>
            <a:r>
              <a:rPr lang="ar-IQ" dirty="0"/>
              <a:t>بوصفك مسؤول وحدة الموارد البشرية في الكلية ضمن ملاك الشعبة الادارية وطلب منك احتساب ما يأتي:</a:t>
            </a:r>
            <a:endParaRPr lang="en-US" dirty="0"/>
          </a:p>
          <a:p>
            <a:pPr lvl="0"/>
            <a:r>
              <a:rPr lang="ar-IQ" dirty="0"/>
              <a:t>تحديد تاريخ المباشرة مع تحديد الدرجة والمرحلة التي يستحقها وفق السلم الوظيفي المعمول به حالياً.</a:t>
            </a:r>
            <a:endParaRPr lang="en-US" dirty="0"/>
          </a:p>
          <a:p>
            <a:pPr lvl="0"/>
            <a:r>
              <a:rPr lang="ar-IQ" dirty="0"/>
              <a:t>احتساب تاريخ الاستحقاق للعلاوة السنوية بعد مرور سنة على تعينه .</a:t>
            </a:r>
            <a:endParaRPr lang="en-US" dirty="0"/>
          </a:p>
          <a:p>
            <a:pPr lvl="0"/>
            <a:r>
              <a:rPr lang="ar-IQ" dirty="0"/>
              <a:t>احتساب تاريخ الاستحقاق للعلاوة السنوية  للسنة الثانية.</a:t>
            </a:r>
            <a:endParaRPr lang="en-US" dirty="0"/>
          </a:p>
          <a:p>
            <a:pPr lvl="0"/>
            <a:r>
              <a:rPr lang="ar-IQ" dirty="0"/>
              <a:t>احتساب تاريخ الاستحقاق للعلاوة السنوية  للسنة الثالثة.</a:t>
            </a:r>
            <a:endParaRPr lang="en-US" dirty="0"/>
          </a:p>
          <a:p>
            <a:pPr lvl="0"/>
            <a:r>
              <a:rPr lang="ar-IQ" dirty="0"/>
              <a:t>احتساب تاريخ الاستحقاق للعلاوة السنوية  للسنة الرابعة.</a:t>
            </a:r>
            <a:endParaRPr lang="en-US" dirty="0"/>
          </a:p>
          <a:p>
            <a:pPr lvl="0"/>
            <a:r>
              <a:rPr lang="ar-IQ" dirty="0"/>
              <a:t>احتساب تاريخ الاستحقاق الخاص بالترفيع للدرجة الاعلى بعد انقضاءه المدة </a:t>
            </a:r>
            <a:r>
              <a:rPr lang="ar-IQ" dirty="0" err="1"/>
              <a:t>الاضغرية</a:t>
            </a:r>
            <a:r>
              <a:rPr lang="ar-IQ" dirty="0"/>
              <a:t> التي تؤهله للترفيع. </a:t>
            </a:r>
            <a:endParaRPr lang="en-US" dirty="0"/>
          </a:p>
          <a:p>
            <a:r>
              <a:rPr lang="ar-IQ"/>
              <a:t> </a:t>
            </a:r>
            <a:r>
              <a:rPr lang="ar-IQ" smtClean="0"/>
              <a:t>ل</a:t>
            </a:r>
            <a:endParaRPr lang="ar-IQ"/>
          </a:p>
        </p:txBody>
      </p:sp>
    </p:spTree>
    <p:extLst>
      <p:ext uri="{BB962C8B-B14F-4D97-AF65-F5344CB8AC3E}">
        <p14:creationId xmlns:p14="http://schemas.microsoft.com/office/powerpoint/2010/main" val="3398484852"/>
      </p:ext>
    </p:extLst>
  </p:cSld>
  <p:clrMapOvr>
    <a:masterClrMapping/>
  </p:clrMapOvr>
  <p:transition spd="slow">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t>ثالثاً: أنواع القرارات الإدارية من حيث التكوين: 	</a:t>
            </a:r>
            <a:endParaRPr lang="ar-IQ" dirty="0"/>
          </a:p>
        </p:txBody>
      </p:sp>
      <p:sp>
        <p:nvSpPr>
          <p:cNvPr id="3" name="عنصر نائب للمحتوى 2"/>
          <p:cNvSpPr>
            <a:spLocks noGrp="1"/>
          </p:cNvSpPr>
          <p:nvPr>
            <p:ph sz="quarter" idx="1"/>
          </p:nvPr>
        </p:nvSpPr>
        <p:spPr/>
        <p:txBody>
          <a:bodyPr>
            <a:normAutofit fontScale="62500" lnSpcReduction="20000"/>
          </a:bodyPr>
          <a:lstStyle/>
          <a:p>
            <a:r>
              <a:rPr lang="ar-IQ" dirty="0"/>
              <a:t>وهي قرارات إما أن تكون بسيطة أي قائمة بذاتها وغير مرتبطة بعمل قانوني آخر وهي الأكثر شيوعاً، كقرار تعيين أو منح إجازة. وقرارات تدخل في تكوين عمل اداري مركب أي أنها لا تتخذ لذاتها بل يكون إصدارها يمثل حلقة ضمن سلسلة قرارات تكون في مجموعها عملية ادارية مركبة كالقرارات الصادرة </a:t>
            </a:r>
            <a:r>
              <a:rPr lang="ar-IQ" dirty="0" err="1"/>
              <a:t>لابرام</a:t>
            </a:r>
            <a:r>
              <a:rPr lang="ar-IQ" dirty="0"/>
              <a:t> عقد اداري. لذا فالقرار المتعلق </a:t>
            </a:r>
            <a:r>
              <a:rPr lang="ar-IQ" dirty="0" err="1"/>
              <a:t>بالاذن</a:t>
            </a:r>
            <a:r>
              <a:rPr lang="ar-IQ" dirty="0"/>
              <a:t> بالتعاقد، وقرار إرساء المناقصة المصادقة هي قرارات ادارية تمثل كل منها مرحلة في مراحل إصدار قرار اداري بشكله النهائي.</a:t>
            </a:r>
            <a:endParaRPr lang="en-US" dirty="0"/>
          </a:p>
          <a:p>
            <a:r>
              <a:rPr lang="ar-IQ" b="1" dirty="0"/>
              <a:t>رابعاً: أنواع القرارات الإدارية من حيث الشكل:</a:t>
            </a:r>
            <a:endParaRPr lang="en-US" dirty="0"/>
          </a:p>
          <a:p>
            <a:r>
              <a:rPr lang="ar-IQ" b="1" dirty="0"/>
              <a:t>     </a:t>
            </a:r>
            <a:r>
              <a:rPr lang="ar-IQ" dirty="0"/>
              <a:t>تختلف القرارات الإدارية من حيث الشكل فالقرارات الصادرة عن رئيس الجمهورية هي المراسيم والأنظمة، والتي تصدر عن مجلس الوزراء هي أنظمة، تعليمات، أما التي تصدر عن الوزراء فهي أوامر ادارية التعليمات أنظمة داخلية.</a:t>
            </a:r>
            <a:endParaRPr lang="en-US" dirty="0"/>
          </a:p>
          <a:p>
            <a:r>
              <a:rPr lang="ar-IQ" dirty="0"/>
              <a:t>       من ناحية أخرى الإدارة غير ملزمة من حيث المبدأ اصدار قراراتها وفقاً لشكلية معينة ما لم يلزمها القانون إذ يجوز أن تصدر شفهياً، كذلك الإدارة غير ملزمة بتسبيب قراراتها ما لم يشترط المشرع ذلك. </a:t>
            </a:r>
            <a:endParaRPr lang="en-US" dirty="0"/>
          </a:p>
          <a:p>
            <a:r>
              <a:rPr lang="ar-IQ" b="1" dirty="0"/>
              <a:t>أركان القرار </a:t>
            </a:r>
            <a:r>
              <a:rPr lang="ar-IQ" b="1" dirty="0" err="1"/>
              <a:t>الأداري</a:t>
            </a:r>
            <a:r>
              <a:rPr lang="ar-IQ" b="1" dirty="0"/>
              <a:t>:  </a:t>
            </a:r>
            <a:endParaRPr lang="en-US" dirty="0"/>
          </a:p>
          <a:p>
            <a:pPr lvl="0"/>
            <a:r>
              <a:rPr lang="ar-IQ" b="1" dirty="0"/>
              <a:t> الاختصاص:</a:t>
            </a:r>
            <a:r>
              <a:rPr lang="ar-IQ" dirty="0"/>
              <a:t> يعرف الاختصاص هو القدرة على القيام بعمل اداري معين وعلى وجه يعتمد به تم توزيع قانوناً. وقد ذهب بعض الفقهاء الى تشبيه قواعد الاختصاص بفكرة الأهلية في القانون المدني رغم ذلك فان هناك اختلافاً بين الأثنين يستند كل واحد الى هدف معين، فالاختصاص يهدف الى حماية المصلحة العامة، بينما الأهلية تهدف الى حماية الشخص نفسه كما أن الدافع من الاختصاص هو التخصيص وتقسيم العمل وتحديد المسؤولية، أما مصادر الاختصاص فهو الدستور يحدد السلطات الثلاث الرئيسة مبيناً طبيعة العلاقة فيما بينها مع اختصاصات كل واحدة من هذه السلطات وكذلك القانون الذي يصدر طبقاً للنصوص الدستورية إذ يتم توزيع الاختصاصات ضمن السلطة الواحدة. وكذلك القضاء مارس دوراً في تكوين قاعدة توازي الاختصاص. أما أنواع الاختصاص فهي:</a:t>
            </a:r>
            <a:endParaRPr lang="en-US" dirty="0"/>
          </a:p>
          <a:p>
            <a:r>
              <a:rPr lang="ar-IQ" dirty="0"/>
              <a:t> </a:t>
            </a:r>
            <a:endParaRPr lang="en-US" dirty="0"/>
          </a:p>
          <a:p>
            <a:r>
              <a:rPr lang="en-US" dirty="0"/>
              <a:t> </a:t>
            </a:r>
          </a:p>
          <a:p>
            <a:endParaRPr lang="ar-IQ" dirty="0"/>
          </a:p>
        </p:txBody>
      </p:sp>
    </p:spTree>
    <p:extLst>
      <p:ext uri="{BB962C8B-B14F-4D97-AF65-F5344CB8AC3E}">
        <p14:creationId xmlns:p14="http://schemas.microsoft.com/office/powerpoint/2010/main" val="716198917"/>
      </p:ext>
    </p:extLst>
  </p:cSld>
  <p:clrMapOvr>
    <a:masterClrMapping/>
  </p:clrMapOvr>
  <p:transition spd="slow">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normAutofit fontScale="32500" lnSpcReduction="20000"/>
          </a:bodyPr>
          <a:lstStyle/>
          <a:p>
            <a:pPr lvl="0"/>
            <a:r>
              <a:rPr lang="ar-IQ" b="1" dirty="0"/>
              <a:t>الاختصاص الموضوعي: </a:t>
            </a:r>
            <a:r>
              <a:rPr lang="ar-IQ" dirty="0"/>
              <a:t>ويقصد به توزيع الوظيفة الادارية من خلال تحديد نطاق ممارسة الأعمال القانونية من قبل الهيئة الادارية </a:t>
            </a:r>
            <a:r>
              <a:rPr lang="ar-IQ" dirty="0" err="1"/>
              <a:t>لايجوز</a:t>
            </a:r>
            <a:r>
              <a:rPr lang="ar-IQ" dirty="0"/>
              <a:t> معها تجاوز جهة ادارية على اختصاصات تقع ضمن سلطة ادارية أخرى سواء كان هذا التجاوز بين أشخاص ادارية متكافئة كتجاوز وزارة على </a:t>
            </a:r>
            <a:r>
              <a:rPr lang="ar-IQ" dirty="0" err="1"/>
              <a:t>إختصاصات</a:t>
            </a:r>
            <a:r>
              <a:rPr lang="ar-IQ" dirty="0"/>
              <a:t> وزارة أخرى أو أن يكون التجاوز بين سلطة عليا تجاه أدنى وبالعكس كتجاوز المرؤوس على </a:t>
            </a:r>
            <a:r>
              <a:rPr lang="ar-IQ" dirty="0" err="1"/>
              <a:t>إختصاص</a:t>
            </a:r>
            <a:r>
              <a:rPr lang="ar-IQ" dirty="0"/>
              <a:t> الرئيس أو الرئيس على </a:t>
            </a:r>
            <a:r>
              <a:rPr lang="ar-IQ" dirty="0" err="1"/>
              <a:t>إختصاصات</a:t>
            </a:r>
            <a:r>
              <a:rPr lang="ar-IQ" dirty="0"/>
              <a:t> المرؤوس عند تحديد القانون بعض الاختصاصات المرؤوس أو تجاوز مجلس محلي على اختصاصات السلطة المركزية أو العكس.</a:t>
            </a:r>
            <a:endParaRPr lang="en-US" dirty="0"/>
          </a:p>
          <a:p>
            <a:pPr lvl="0"/>
            <a:r>
              <a:rPr lang="ar-IQ" b="1" dirty="0"/>
              <a:t>الاختصاص الشخصي: </a:t>
            </a:r>
            <a:r>
              <a:rPr lang="ar-IQ" dirty="0"/>
              <a:t> ويقصد به تعيين المشرع نطاق الاختصاصات التي تمارس من قبل جهة ادارية معينة سواء كان هيئة، مجلس أو جهة مركزية، لا مركزية، أو من قبل شخص معين كرئيس الدولة أو رئيس الوزراء أو الوزير...الخ يملك سلطة التعبير عن ارادة الدولة أو شخص اداري عام ويأتي ذلك عادة من أجل توزيع النشاط الاداري بين جهات ادارية متعددة أو بين العاملين </a:t>
            </a:r>
            <a:r>
              <a:rPr lang="ar-IQ" dirty="0" err="1"/>
              <a:t>بأسم</a:t>
            </a:r>
            <a:r>
              <a:rPr lang="ar-IQ" dirty="0"/>
              <a:t> الأشخاص الادارية بغية تمكينهم من اداء هذه الوظائف بأكثر كفاءة ومقدرة وهذا يتطلب أدائهم الاختصاصات من قبلهم دون أن يكون ذلك مشروعاً في حالة التنازل عنها إلى الغير دون إذن من المشرع، لذلك فإنه من اجل تسهيل العملية الإدارية غالباً </a:t>
            </a:r>
            <a:r>
              <a:rPr lang="ar-IQ" dirty="0" err="1"/>
              <a:t>ماتنص</a:t>
            </a:r>
            <a:r>
              <a:rPr lang="ar-IQ" dirty="0"/>
              <a:t> القوانين على جواز تفويض بعض الاختصاصات الى الغير تمارس من قبله وفقاً لنصوص قانونية ويأتي ضمن هذا المبدأ التفويض بالتوقيع وكذلك الحلول والإنابة فالتفويض بالاختصاص يتطلب إذن الجواز القانوني من جهة وأن ينصب التفويض على جزء من الاختصاصات دون جميعها ويكون عادة ممارسة صاحب الاختصاص الصلاحيات الأكثر أهمية تاركاً لوكلاء السلطة المركزية الاختصاصات الأقل أهمية أو ذات الطابع المحلي، ولا يجوز للمفوض بالاختصاص تفويض ما فوض به الى شخص ثالث إلا اذا أجاز القانون له ذلك ويتحمل المفوض بالاختصاص المسؤولية الناتجة عن اصداره للقرارات </a:t>
            </a:r>
            <a:r>
              <a:rPr lang="ar-IQ" dirty="0" err="1"/>
              <a:t>الأدارية</a:t>
            </a:r>
            <a:r>
              <a:rPr lang="ar-IQ" dirty="0"/>
              <a:t> وفقاً لصلاحياته </a:t>
            </a:r>
            <a:r>
              <a:rPr lang="ar-IQ" dirty="0" err="1"/>
              <a:t>الأدارية</a:t>
            </a:r>
            <a:r>
              <a:rPr lang="ar-IQ" dirty="0"/>
              <a:t>. أما التفويض بالتوقيع فهو إجراء روتيني يقصد به تخفيف العبء </a:t>
            </a:r>
            <a:r>
              <a:rPr lang="ar-IQ" dirty="0" err="1"/>
              <a:t>الأداري</a:t>
            </a:r>
            <a:r>
              <a:rPr lang="ar-IQ" dirty="0"/>
              <a:t> عن أهل صاحب الاختصاص إذ يقوم المعني بالصلاحية </a:t>
            </a:r>
            <a:r>
              <a:rPr lang="ar-IQ" dirty="0" err="1"/>
              <a:t>الإطلاع</a:t>
            </a:r>
            <a:r>
              <a:rPr lang="ar-IQ" dirty="0"/>
              <a:t> على طبيعة النهائي. لذا فان الشخص المفوض بالتوقيع لن يكون مسؤولاً عما يحمله القرار من آثار قانونية تجاه الغير. إذ يتخذ من فوض إليه التوقيع القرار </a:t>
            </a:r>
            <a:r>
              <a:rPr lang="ar-IQ" dirty="0" err="1"/>
              <a:t>بأسم</a:t>
            </a:r>
            <a:r>
              <a:rPr lang="ar-IQ" dirty="0"/>
              <a:t> صاحب الاختصاص الأصيل. أما الحلول فيقصد به أن يتغيب صاحب الاختصاص الأصيل أو يمتنع عن ممارسة اختصاصه فيحل محله في ممارسة اختصاصه من عينه المشرع لذلك.</a:t>
            </a:r>
            <a:endParaRPr lang="en-US" dirty="0"/>
          </a:p>
          <a:p>
            <a:pPr lvl="0"/>
            <a:r>
              <a:rPr lang="ar-IQ" b="1" dirty="0"/>
              <a:t>الاختصاص الزماني: </a:t>
            </a:r>
            <a:r>
              <a:rPr lang="ar-IQ" dirty="0"/>
              <a:t>ويعني وجوب صدور القرارات الإدارية من قبل الشخص أو الجهة الإدارية المختصة خلال المدة الزمنية التي تتمتع بها في مزاولة الاختصاصات وفقاً لما عينه المشرع. فلا يمكن للموظف أن يمارس </a:t>
            </a:r>
            <a:r>
              <a:rPr lang="ar-IQ" dirty="0" err="1"/>
              <a:t>إختصاصاته</a:t>
            </a:r>
            <a:r>
              <a:rPr lang="ar-IQ" dirty="0"/>
              <a:t> من تاريخ التعيين في الوظيفة بل من تاريخ مباشرته لها ولا يجوز أن يستمر في تأدية مهام وظيفته بعد </a:t>
            </a:r>
            <a:r>
              <a:rPr lang="ar-IQ" dirty="0" err="1"/>
              <a:t>إنتهاء</a:t>
            </a:r>
            <a:r>
              <a:rPr lang="ar-IQ" dirty="0"/>
              <a:t> رابطته الوظيفية، كما قد تتحدد المدد الزمنية بموجب القانون كدورة المجلس المحلي، المجلس البلدي، المجلس التشريعي للحكم الذاتي </a:t>
            </a:r>
            <a:r>
              <a:rPr lang="ar-IQ" dirty="0" err="1"/>
              <a:t>لايجوز</a:t>
            </a:r>
            <a:r>
              <a:rPr lang="ar-IQ" dirty="0"/>
              <a:t> معها لمثل هذه المجالس الاستمرار في ممارسة </a:t>
            </a:r>
            <a:r>
              <a:rPr lang="ar-IQ" dirty="0" err="1"/>
              <a:t>إختصاصاتها</a:t>
            </a:r>
            <a:r>
              <a:rPr lang="ar-IQ" dirty="0"/>
              <a:t> منذ </a:t>
            </a:r>
            <a:r>
              <a:rPr lang="ar-IQ" dirty="0" err="1"/>
              <a:t>إنتهاء</a:t>
            </a:r>
            <a:r>
              <a:rPr lang="ar-IQ" dirty="0"/>
              <a:t> المدة القانونية وبعكسه فإن قراراتها ستكون معيبة بعيب الاختصاص الزماني. </a:t>
            </a:r>
            <a:endParaRPr lang="en-US" dirty="0"/>
          </a:p>
          <a:p>
            <a:pPr lvl="0"/>
            <a:r>
              <a:rPr lang="ar-IQ" b="1" dirty="0"/>
              <a:t>الاختصاص المكاني</a:t>
            </a:r>
            <a:r>
              <a:rPr lang="ar-IQ" dirty="0"/>
              <a:t> ويقصد به النطاق الاقليمي الذي يحدد للسلطة الإدارية بحق ممارسة صلاحياتها القانونية ضمن هذه الرقعة الجغرافية وبعكسه فأن قراراتها ستكون معيبة بعيب الاختصاص المكاني مثل المحافظين، مجالس المحافظات، المجالس البلدية ..الخ كصدور قرار اداري باستملاك عقار يقع خارج حدود الوحدة الإدارية.</a:t>
            </a:r>
            <a:endParaRPr lang="en-US" dirty="0"/>
          </a:p>
          <a:p>
            <a:pPr lvl="0"/>
            <a:r>
              <a:rPr lang="ar-IQ" b="1" dirty="0"/>
              <a:t> الشكل:</a:t>
            </a:r>
            <a:r>
              <a:rPr lang="ar-IQ" dirty="0"/>
              <a:t> لا يخضع القرار </a:t>
            </a:r>
            <a:r>
              <a:rPr lang="ar-IQ" dirty="0" err="1"/>
              <a:t>الأداري</a:t>
            </a:r>
            <a:r>
              <a:rPr lang="ar-IQ" dirty="0"/>
              <a:t> من حيث المبدأ الى شكل معين من أجل اصداره فقد يصدر شفاهاً أو مكتوباً أو أن يكون صريحاً أو ضمنياً وقد يصدر شفاهاً أو مكتوباً أو يكون صريحاً أو ضمنياً وقد يصدر بالإشارة ولكن اذا قرر المشرع شكلاً معيناً للقرار </a:t>
            </a:r>
            <a:r>
              <a:rPr lang="ar-IQ" dirty="0" err="1"/>
              <a:t>الأداري</a:t>
            </a:r>
            <a:r>
              <a:rPr lang="ar-IQ" dirty="0"/>
              <a:t> فان مشروعيته لا تتم إلا باتباع إجراءات معينة في اصداره كأن يكون مكتوباً والكتابة هنا تحقق بعض النتائج المتعلقة بالمصلحة العامة أو لحماية حقوق الأفراد وبناء عليه يمكن التعرف على مضمون القرار </a:t>
            </a:r>
            <a:r>
              <a:rPr lang="ar-IQ" dirty="0" err="1"/>
              <a:t>الأداري</a:t>
            </a:r>
            <a:r>
              <a:rPr lang="ar-IQ" dirty="0"/>
              <a:t> وجهة اصداره فضلاً عن تحديد تاريخ اصداره من أجل الطعن به ادارياً أو قضائياً لذلك يجب التمييز في هذا الجانب بين القرارات التي تكون خاضعة </a:t>
            </a:r>
            <a:r>
              <a:rPr lang="ar-IQ" dirty="0" err="1"/>
              <a:t>لاجراءات</a:t>
            </a:r>
            <a:r>
              <a:rPr lang="ar-IQ" dirty="0"/>
              <a:t> شكلية تتمثل بنشر القرار التنظيمي يكون عادة في الجريدة الرسمية وبين القرارات التي تخضع </a:t>
            </a:r>
            <a:r>
              <a:rPr lang="ar-IQ" dirty="0" err="1"/>
              <a:t>لاجراءات</a:t>
            </a:r>
            <a:r>
              <a:rPr lang="ar-IQ" dirty="0"/>
              <a:t> التبليغ الأصولية وقد يخضع القرار </a:t>
            </a:r>
            <a:r>
              <a:rPr lang="ar-IQ" dirty="0" err="1"/>
              <a:t>الأداري</a:t>
            </a:r>
            <a:r>
              <a:rPr lang="ar-IQ" dirty="0"/>
              <a:t> الى وجوب تسبيب الادارة له علماً أنها غير ملزمة من حيث المبدأ إلا إذا ألزمها المشرع لذا يصبح القرار </a:t>
            </a:r>
            <a:r>
              <a:rPr lang="ar-IQ" dirty="0" err="1"/>
              <a:t>الأداري</a:t>
            </a:r>
            <a:r>
              <a:rPr lang="ar-IQ" dirty="0"/>
              <a:t> غير مشروع في حالة عدم ذكر السبب وذلك حماية لحقوق الأفراد من جهة وزيادة الثقة بين الإدارة والأفراد من جهة أخرى. كما تتطلب مشروعية القرارات الإدارية إتباع الإدارة إجراءات معينة من أجل اصداره ولاسيما في ميدان ضمانات العقوبات </a:t>
            </a:r>
            <a:r>
              <a:rPr lang="ar-IQ" dirty="0" err="1"/>
              <a:t>الأنضباطية</a:t>
            </a:r>
            <a:r>
              <a:rPr lang="ar-IQ" dirty="0"/>
              <a:t> </a:t>
            </a:r>
            <a:r>
              <a:rPr lang="ar-IQ" dirty="0" err="1"/>
              <a:t>كأحترام</a:t>
            </a:r>
            <a:r>
              <a:rPr lang="ar-IQ" dirty="0"/>
              <a:t> الإدارة لحق الدفاع وتشكيل اللجان التحقيقية ومنح المعني بالقرار حق التظلم منه والطعن به قضائياً.</a:t>
            </a:r>
            <a:endParaRPr lang="en-US" dirty="0"/>
          </a:p>
          <a:p>
            <a:pPr lvl="0"/>
            <a:r>
              <a:rPr lang="ar-IQ" b="1" dirty="0" err="1"/>
              <a:t>السبب:</a:t>
            </a:r>
            <a:r>
              <a:rPr lang="ar-IQ" dirty="0" err="1"/>
              <a:t>عرفهُ</a:t>
            </a:r>
            <a:r>
              <a:rPr lang="ar-IQ" dirty="0"/>
              <a:t> الفقيه(دوكي) ركن السبب بأنه الحالة الخارجية التي تولد في نفس رجل الادارة القيام بعمل معين. أما الفقيه (</a:t>
            </a:r>
            <a:r>
              <a:rPr lang="ar-IQ" dirty="0" err="1"/>
              <a:t>بونار</a:t>
            </a:r>
            <a:r>
              <a:rPr lang="ar-IQ" dirty="0"/>
              <a:t>) فقد عرفهُ ( تلك الحالة الواقعية </a:t>
            </a:r>
            <a:r>
              <a:rPr lang="ar-IQ" dirty="0" err="1"/>
              <a:t>أوالقانونية</a:t>
            </a:r>
            <a:r>
              <a:rPr lang="ar-IQ" dirty="0"/>
              <a:t> التي تسبق العمل </a:t>
            </a:r>
            <a:r>
              <a:rPr lang="ar-IQ" dirty="0" err="1"/>
              <a:t>الأداري</a:t>
            </a:r>
            <a:r>
              <a:rPr lang="ar-IQ" dirty="0"/>
              <a:t> احتمال اتخاذه). </a:t>
            </a:r>
            <a:r>
              <a:rPr lang="ar-IQ" dirty="0" err="1"/>
              <a:t>فأذا</a:t>
            </a:r>
            <a:r>
              <a:rPr lang="ar-IQ" dirty="0"/>
              <a:t> ثبت </a:t>
            </a:r>
            <a:r>
              <a:rPr lang="ar-IQ" dirty="0" err="1"/>
              <a:t>خطإ</a:t>
            </a:r>
            <a:r>
              <a:rPr lang="ar-IQ" dirty="0"/>
              <a:t> الحالة الواقعية أي اسناد القرار على واقعة مادية لا وجود لها أو وقائع غير صحيحة تقرر ألغاء القرار </a:t>
            </a:r>
            <a:r>
              <a:rPr lang="ar-IQ" dirty="0" err="1"/>
              <a:t>الأداري</a:t>
            </a:r>
            <a:r>
              <a:rPr lang="ar-IQ" dirty="0"/>
              <a:t> لعدم مشروعيته وفي ( تريبون عام1922) قرر القضاء </a:t>
            </a:r>
            <a:r>
              <a:rPr lang="ar-IQ" dirty="0" err="1"/>
              <a:t>الأداري</a:t>
            </a:r>
            <a:r>
              <a:rPr lang="ar-IQ" dirty="0"/>
              <a:t> بأن السلطة الإدارية لا يمكنها أن تستند في قرارها على واقعة مادية لا وجود لها بسبب عدم تقديم المدعي طلباً من أجل إنهاء علاقته الوظيفية أو أن السبب لم يستند الى أساس قانوني في الدستور أو القانون أو النظام. </a:t>
            </a:r>
            <a:endParaRPr lang="en-US" dirty="0"/>
          </a:p>
          <a:p>
            <a:pPr lvl="0"/>
            <a:r>
              <a:rPr lang="ar-IQ" b="1" dirty="0"/>
              <a:t>المحل: </a:t>
            </a:r>
            <a:r>
              <a:rPr lang="ar-IQ" dirty="0"/>
              <a:t>ويقصد به هو الأثر القانوني الذي قصدته الادارة من إصدار قرارها فهو موضوع القرار سواء تعلق ذلك بقرار تنظيمي إذ يتضمن قواعد موضوعية عامة وغير شخصية كنظام المرور أو نظام حماية البيئة من التلوث أو نظام الامتحانات...الخ أو قرار إداري فردي كقرار تعيين موظف فأن محله جعل هذا الشخص في مركز تنظيمي يحدده القانون وقرار قبول استقالة الموظف فمحله هو إنهاء علاقته بالوظيفة إلا أن المحل يجب أن يكون مشروعاً وجائز قانوناً وإلا أصبح معيباً خاضعاً </a:t>
            </a:r>
            <a:r>
              <a:rPr lang="ar-IQ" dirty="0" err="1"/>
              <a:t>للالغاء</a:t>
            </a:r>
            <a:r>
              <a:rPr lang="ar-IQ" dirty="0"/>
              <a:t> كقرار نزع الملكية الخاصة من دون تعويض أو تعيين شخص في الوظيفة دون توفر الشروط المطلوبة قانوناً فيه. ويعد القرار </a:t>
            </a:r>
            <a:r>
              <a:rPr lang="ar-IQ" dirty="0" err="1"/>
              <a:t>الأداري</a:t>
            </a:r>
            <a:r>
              <a:rPr lang="ar-IQ" dirty="0"/>
              <a:t> غير مشروع في حالة مخالفة القانون أو الخطأ في تفسير القانون أو تأويله. </a:t>
            </a:r>
            <a:endParaRPr lang="en-US" dirty="0"/>
          </a:p>
          <a:p>
            <a:pPr lvl="0"/>
            <a:r>
              <a:rPr lang="ar-IQ" b="1" dirty="0"/>
              <a:t>الغاية أو الهدف: </a:t>
            </a:r>
            <a:r>
              <a:rPr lang="ar-IQ" dirty="0"/>
              <a:t>هي النتيجة النهائية التي يسعى إليها رجل الإدارة إذ إن القرار الإداري كأي عمل قانوني آخر يهدف الى تحقيق غاية معينة فهو ليس غاية في ذاته بل وسيلة لتحقيق غرض معين قد أجمع الفقهاء على إن الغاية من القرار </a:t>
            </a:r>
            <a:r>
              <a:rPr lang="ar-IQ" dirty="0" err="1"/>
              <a:t>الأداري</a:t>
            </a:r>
            <a:r>
              <a:rPr lang="ar-IQ" dirty="0"/>
              <a:t> هو تحقيق الصالح العام وليس المقصود هنا من القرار النتيجة المباشرة التي تترتب على القرار أو على العمل القانوني بوجه عام وإنما المقصود الغرض الذي أراد مصدر القرار تحقيقه </a:t>
            </a:r>
            <a:r>
              <a:rPr lang="ar-IQ" dirty="0" err="1"/>
              <a:t>باصداره</a:t>
            </a:r>
            <a:r>
              <a:rPr lang="ar-IQ" dirty="0"/>
              <a:t> له. ولذلك يذهب الفقه </a:t>
            </a:r>
            <a:r>
              <a:rPr lang="ar-IQ" dirty="0" err="1"/>
              <a:t>الأداري</a:t>
            </a:r>
            <a:r>
              <a:rPr lang="ar-IQ" dirty="0"/>
              <a:t> الى تحقيق نتيجة معينة غير أن رغبته ينبغي أن تكون متفقة مع الغرض الذي أراده القانون </a:t>
            </a:r>
            <a:r>
              <a:rPr lang="ar-IQ" dirty="0" err="1"/>
              <a:t>فأذا</a:t>
            </a:r>
            <a:r>
              <a:rPr lang="ar-IQ" dirty="0"/>
              <a:t> ثبت أن مصدر القرار كان يقصد تحقيق مصلحة شخصية أصبح القرار باطلاً وقد لا يكفي أن يكون الهدف من القرار </a:t>
            </a:r>
            <a:r>
              <a:rPr lang="ar-IQ" dirty="0" err="1"/>
              <a:t>الأداري</a:t>
            </a:r>
            <a:r>
              <a:rPr lang="ar-IQ" dirty="0"/>
              <a:t> تحقيق مصلحة عامة بل يحدد المشرع في بعض الحالات نوع المصلحة العامة الواجب تحقيقها ويقع باطلاً اذا لم يجري تحقيقها من قبل رجل الإدارة. مثال ذلك قيام رجل الإدارة </a:t>
            </a:r>
            <a:r>
              <a:rPr lang="ar-IQ" dirty="0" err="1"/>
              <a:t>بأستخدام</a:t>
            </a:r>
            <a:r>
              <a:rPr lang="ar-IQ" dirty="0"/>
              <a:t> صلاحياته في ميدان الضبط </a:t>
            </a:r>
            <a:r>
              <a:rPr lang="ar-IQ" dirty="0" err="1"/>
              <a:t>الأداري</a:t>
            </a:r>
            <a:r>
              <a:rPr lang="ar-IQ" dirty="0"/>
              <a:t> </a:t>
            </a:r>
            <a:r>
              <a:rPr lang="ar-IQ" dirty="0" err="1"/>
              <a:t>لارغام</a:t>
            </a:r>
            <a:r>
              <a:rPr lang="ar-IQ" dirty="0"/>
              <a:t> المتعاقد على احترام التزاماته العقدية. </a:t>
            </a:r>
            <a:endParaRPr lang="en-US" dirty="0"/>
          </a:p>
          <a:p>
            <a:endParaRPr lang="ar-IQ" dirty="0"/>
          </a:p>
        </p:txBody>
      </p:sp>
    </p:spTree>
    <p:extLst>
      <p:ext uri="{BB962C8B-B14F-4D97-AF65-F5344CB8AC3E}">
        <p14:creationId xmlns:p14="http://schemas.microsoft.com/office/powerpoint/2010/main" val="2365185663"/>
      </p:ext>
    </p:extLst>
  </p:cSld>
  <p:clrMapOvr>
    <a:masterClrMapping/>
  </p:clrMapOvr>
  <p:transition spd="slow">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تنفيذ القرار </a:t>
            </a:r>
            <a:r>
              <a:rPr lang="ar-IQ" b="1" dirty="0" err="1"/>
              <a:t>الأداري</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55000" lnSpcReduction="20000"/>
          </a:bodyPr>
          <a:lstStyle/>
          <a:p>
            <a:r>
              <a:rPr lang="ar-IQ" dirty="0"/>
              <a:t> إن صدور القرار </a:t>
            </a:r>
            <a:r>
              <a:rPr lang="ar-IQ" dirty="0" err="1"/>
              <a:t>الأداري</a:t>
            </a:r>
            <a:r>
              <a:rPr lang="ar-IQ" dirty="0"/>
              <a:t> يعني عادةً بدء </a:t>
            </a:r>
            <a:r>
              <a:rPr lang="ar-IQ" dirty="0" err="1"/>
              <a:t>نفاذه</a:t>
            </a:r>
            <a:r>
              <a:rPr lang="ar-IQ" dirty="0"/>
              <a:t> واذا كان من المسلم به إن القرار </a:t>
            </a:r>
            <a:r>
              <a:rPr lang="ar-IQ" dirty="0" err="1"/>
              <a:t>الأداري</a:t>
            </a:r>
            <a:r>
              <a:rPr lang="ar-IQ" dirty="0"/>
              <a:t> يعد موجوداً قانوناً بمجرد صدوره من قبل الجهة المختصة وبالشكل المطلوب إلا أنه لا يجوز الاحتجاج به تجاه الغير إلا من تاريخ نشره أو تبليغه ويترتب على ذلك أن النشر لا يعد من أركان القرار </a:t>
            </a:r>
            <a:r>
              <a:rPr lang="ar-IQ" dirty="0" err="1"/>
              <a:t>الأداري</a:t>
            </a:r>
            <a:r>
              <a:rPr lang="ar-IQ" dirty="0"/>
              <a:t> إلا اذا نص على خلاف ذلك حيث يعد موجوداً وصحيحاً ولو لم ينشر إلا أنه لا يحتج به تجاه الأفراد لذا ينبغي بيان كيفية تنفيذ القرار </a:t>
            </a:r>
            <a:r>
              <a:rPr lang="ar-IQ" dirty="0" err="1"/>
              <a:t>الأداري</a:t>
            </a:r>
            <a:r>
              <a:rPr lang="ar-IQ" dirty="0"/>
              <a:t> وما تتمتع به الادارة من امتيازات في هذا المجال. </a:t>
            </a:r>
            <a:endParaRPr lang="en-US" dirty="0"/>
          </a:p>
          <a:p>
            <a:r>
              <a:rPr lang="ar-IQ" b="1" dirty="0"/>
              <a:t>أولاً: نفاذ القرار </a:t>
            </a:r>
            <a:r>
              <a:rPr lang="ar-IQ" b="1" dirty="0" err="1"/>
              <a:t>الأداري</a:t>
            </a:r>
            <a:r>
              <a:rPr lang="ar-IQ" b="1" dirty="0"/>
              <a:t>:	</a:t>
            </a:r>
            <a:endParaRPr lang="en-US" dirty="0"/>
          </a:p>
          <a:p>
            <a:r>
              <a:rPr lang="ar-IQ" dirty="0"/>
              <a:t>       يختلف نفاذ القرار </a:t>
            </a:r>
            <a:r>
              <a:rPr lang="ar-IQ" dirty="0" err="1"/>
              <a:t>الأداري</a:t>
            </a:r>
            <a:r>
              <a:rPr lang="ar-IQ" dirty="0"/>
              <a:t> تجاه الإدارة عن تاريخ </a:t>
            </a:r>
            <a:r>
              <a:rPr lang="ar-IQ" dirty="0" err="1"/>
              <a:t>نفاذه</a:t>
            </a:r>
            <a:r>
              <a:rPr lang="ar-IQ" dirty="0"/>
              <a:t> تجاه الأفراد. إن صدور قرار تنظيمي لم ينشر فأن للسلطة الادارية تنفيذه من خلال اصدار قرارات فردية ولكن هذه القرارات لا يمكن تنفيذها بحق الأفراد إلا بعد نشر القرار التنظيمي، فالنشر يجعل من الأفراد على علم بوجود القرار أما بالنسبة للقرار الفردي يمكن للأفراد التمسك به منذ صدوره وقبل تبليغه على عكس القرارات التنظيمية فلا يجوز لهم التمسك بما تنشئه من حقوق قبل نشرها.</a:t>
            </a:r>
            <a:endParaRPr lang="en-US" dirty="0"/>
          </a:p>
          <a:p>
            <a:r>
              <a:rPr lang="ar-IQ" dirty="0"/>
              <a:t>       إن أهمية تحديد تاريخ الاصدار والنفاذ تتجلى في عدة أمور منها ما يتعلق بالاختصاص سواء كان اختصاصاً موضوعياً أو اختصاص زمني أو مكاني ولما كان القرار </a:t>
            </a:r>
            <a:r>
              <a:rPr lang="ar-IQ" dirty="0" err="1"/>
              <a:t>الأداري</a:t>
            </a:r>
            <a:r>
              <a:rPr lang="ar-IQ" dirty="0"/>
              <a:t> يغير ويعدل المراكز القانونية </a:t>
            </a:r>
            <a:r>
              <a:rPr lang="ar-IQ" dirty="0" err="1"/>
              <a:t>بارادة</a:t>
            </a:r>
            <a:r>
              <a:rPr lang="ar-IQ" dirty="0"/>
              <a:t> السلطة الإدارية لذا فأنها تخضع لمبدأ عدم رجعية القرارات الإدارية إلا اذا نص القانون على خلاف ذلك. </a:t>
            </a:r>
            <a:endParaRPr lang="en-US" dirty="0"/>
          </a:p>
          <a:p>
            <a:r>
              <a:rPr lang="ar-IQ" b="1" dirty="0"/>
              <a:t>ثانياً: كيفية تنفيذ القرارات الإدارية:          </a:t>
            </a:r>
            <a:endParaRPr lang="en-US" dirty="0"/>
          </a:p>
          <a:p>
            <a:r>
              <a:rPr lang="ar-IQ" dirty="0"/>
              <a:t>       بعد صدور القرار </a:t>
            </a:r>
            <a:r>
              <a:rPr lang="ar-IQ" dirty="0" err="1"/>
              <a:t>الأداري</a:t>
            </a:r>
            <a:r>
              <a:rPr lang="ar-IQ" dirty="0"/>
              <a:t> يقتضي الأمر وضعه موضوع التنفيذ تبعاً لما يأتي: </a:t>
            </a:r>
            <a:endParaRPr lang="en-US" dirty="0"/>
          </a:p>
          <a:p>
            <a:pPr lvl="0"/>
            <a:r>
              <a:rPr lang="ar-IQ" dirty="0"/>
              <a:t>في الحالة التي يقع تنفيذ القرار </a:t>
            </a:r>
            <a:r>
              <a:rPr lang="ar-IQ" dirty="0" err="1"/>
              <a:t>الأداري</a:t>
            </a:r>
            <a:r>
              <a:rPr lang="ar-IQ" dirty="0"/>
              <a:t> على عاتق الإدارة فأن عليها </a:t>
            </a:r>
            <a:r>
              <a:rPr lang="ar-IQ" dirty="0" err="1"/>
              <a:t>إتخاذ</a:t>
            </a:r>
            <a:r>
              <a:rPr lang="ar-IQ" dirty="0"/>
              <a:t> جميع ما يلزم لتنفيذه كالتوقف عن صرف رواتب الموظف بعد فصله أو سحب يده من العمل أو منح مساعدة مالية لجمعية خيرية أو غلق محل تجاري.. الخ.</a:t>
            </a:r>
            <a:endParaRPr lang="en-US" dirty="0"/>
          </a:p>
          <a:p>
            <a:pPr lvl="0"/>
            <a:r>
              <a:rPr lang="ar-IQ" dirty="0"/>
              <a:t>قيام الأفراد أنفسهم بتنفيذ القرارات عندما تتضمن منحهم لحقوق ممارسة مهنة أو حرية، لكن على الإدارة عدم وضع العراقيل تجاه تنفيذها.</a:t>
            </a:r>
            <a:endParaRPr lang="en-US" dirty="0"/>
          </a:p>
          <a:p>
            <a:pPr lvl="0"/>
            <a:r>
              <a:rPr lang="ar-IQ" dirty="0"/>
              <a:t>في حالة عرقلة الفرد تطبيق قرار اداري أو امتناعه عن التنفيذ فإن الإدارة في الغالب تحمل الأفراد على احترام وتنفيذ القرار </a:t>
            </a:r>
            <a:r>
              <a:rPr lang="ar-IQ" dirty="0" err="1"/>
              <a:t>الأداري</a:t>
            </a:r>
            <a:r>
              <a:rPr lang="ar-IQ" dirty="0"/>
              <a:t> بموجب الجزاء الجنائي الذي ينص عليه القانون عادة. ولكن اذا الجزاء لا يكفي لتنفيذ القرار </a:t>
            </a:r>
            <a:r>
              <a:rPr lang="ar-IQ" dirty="0" err="1"/>
              <a:t>الأداري</a:t>
            </a:r>
            <a:r>
              <a:rPr lang="ar-IQ" dirty="0"/>
              <a:t> أو بسبب حالة الضرورة التي لا تمنح الادارة فرصة الانتظار لتنفيذ القرار الداري فإن </a:t>
            </a:r>
            <a:r>
              <a:rPr lang="ar-IQ" dirty="0" err="1"/>
              <a:t>للأدارة</a:t>
            </a:r>
            <a:r>
              <a:rPr lang="ar-IQ" dirty="0"/>
              <a:t> اللجوء الى أسلوب التنفيذ المباشر وهذا الحق يعد من أخطر امتيازات الإدارة ويتمثل </a:t>
            </a:r>
            <a:r>
              <a:rPr lang="ar-IQ" dirty="0" err="1"/>
              <a:t>بأستخدام</a:t>
            </a:r>
            <a:r>
              <a:rPr lang="ar-IQ" dirty="0"/>
              <a:t> القوة والقسر في التنفيذ إلا أن هذا الأمر لا يترك للإدارة الحرية المطلقة في استخدامه دون رقابة قضائية إذ أن بعض النصوص تمنح الإدارة هذا الحق (مادة61 من قانون الخدمة المدنية رقم (24) لسنة 1960) نصت ( لوزير المالية أن يضمن الموظف أو المستخدم بالأضرار التي </a:t>
            </a:r>
            <a:r>
              <a:rPr lang="ar-IQ" dirty="0" err="1"/>
              <a:t>تكبدتها</a:t>
            </a:r>
            <a:r>
              <a:rPr lang="ar-IQ" dirty="0"/>
              <a:t> الخزينة </a:t>
            </a:r>
            <a:r>
              <a:rPr lang="ar-IQ" dirty="0" err="1"/>
              <a:t>بأهماله</a:t>
            </a:r>
            <a:r>
              <a:rPr lang="ar-IQ" dirty="0"/>
              <a:t> أو مخالفته للقوانين ..) أما في حالة الضرورة والاستعجال  فللإدارة الحق في اللجوء الى التنفيذ المباشر كمنع توزيع صحيفة أو حجز أشخاص أو إبعادهم من البلاد. </a:t>
            </a:r>
          </a:p>
        </p:txBody>
      </p:sp>
    </p:spTree>
    <p:extLst>
      <p:ext uri="{BB962C8B-B14F-4D97-AF65-F5344CB8AC3E}">
        <p14:creationId xmlns:p14="http://schemas.microsoft.com/office/powerpoint/2010/main" val="430799389"/>
      </p:ext>
    </p:extLst>
  </p:cSld>
  <p:clrMapOvr>
    <a:masterClrMapping/>
  </p:clrMapOvr>
  <p:transition spd="slow">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err="1"/>
              <a:t>إنقضاء</a:t>
            </a:r>
            <a:r>
              <a:rPr lang="ar-IQ" b="1" dirty="0"/>
              <a:t> القرار </a:t>
            </a:r>
            <a:r>
              <a:rPr lang="ar-IQ" b="1" dirty="0" err="1"/>
              <a:t>الأداري</a:t>
            </a:r>
            <a:r>
              <a:rPr lang="ar-IQ" b="1" dirty="0"/>
              <a:t>:</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62500" lnSpcReduction="20000"/>
          </a:bodyPr>
          <a:lstStyle/>
          <a:p>
            <a:r>
              <a:rPr lang="ar-IQ" dirty="0"/>
              <a:t> القاعدة العامة تقضي باستمرار آثار القرار </a:t>
            </a:r>
            <a:r>
              <a:rPr lang="ar-IQ" dirty="0" err="1"/>
              <a:t>الأداري</a:t>
            </a:r>
            <a:r>
              <a:rPr lang="ar-IQ" dirty="0"/>
              <a:t> في </a:t>
            </a:r>
            <a:r>
              <a:rPr lang="ar-IQ" dirty="0" err="1"/>
              <a:t>نفاذها</a:t>
            </a:r>
            <a:r>
              <a:rPr lang="ar-IQ" dirty="0"/>
              <a:t> ما لم تنته بأحد أسباب </a:t>
            </a:r>
            <a:r>
              <a:rPr lang="ar-IQ" dirty="0" err="1"/>
              <a:t>الإنتهاء</a:t>
            </a:r>
            <a:r>
              <a:rPr lang="ar-IQ" dirty="0"/>
              <a:t> الطبيعية أو الغير الطبيعية أو اذا نص القانون على خلاف ذلك أما بقاءها يعني وجوب </a:t>
            </a:r>
            <a:r>
              <a:rPr lang="ar-IQ" dirty="0" err="1"/>
              <a:t>أحترام</a:t>
            </a:r>
            <a:r>
              <a:rPr lang="ar-IQ" dirty="0"/>
              <a:t> الحقوق التي يرتبها القرار لذا يجب التمييز بين حالة النهاية الطبيعية للقرار </a:t>
            </a:r>
            <a:r>
              <a:rPr lang="ar-IQ" dirty="0" err="1"/>
              <a:t>الأداري</a:t>
            </a:r>
            <a:r>
              <a:rPr lang="ar-IQ" dirty="0"/>
              <a:t> والغير الطبيعية.</a:t>
            </a:r>
            <a:endParaRPr lang="en-US" dirty="0"/>
          </a:p>
          <a:p>
            <a:r>
              <a:rPr lang="ar-IQ" dirty="0"/>
              <a:t>أولاً: النهاية الطبيعية: تنتهي آثار القرار </a:t>
            </a:r>
            <a:r>
              <a:rPr lang="ar-IQ" dirty="0" err="1"/>
              <a:t>الأداري</a:t>
            </a:r>
            <a:r>
              <a:rPr lang="ar-IQ" dirty="0"/>
              <a:t> في حالة تنفيذ وتخفيف الغرض الذي من أجله صدر القرار بتنفيذ قرار اداري يقضي بهدم دار آيل للسقوط أو إبعاد أجنبي من البلاد. وقد ينتهي القرار </a:t>
            </a:r>
            <a:r>
              <a:rPr lang="ar-IQ" dirty="0" err="1"/>
              <a:t>الأداري</a:t>
            </a:r>
            <a:r>
              <a:rPr lang="ar-IQ" dirty="0"/>
              <a:t> بانتهاء المدة المحددة </a:t>
            </a:r>
            <a:r>
              <a:rPr lang="ar-IQ" dirty="0" err="1"/>
              <a:t>لنفاذه</a:t>
            </a:r>
            <a:r>
              <a:rPr lang="ar-IQ" dirty="0"/>
              <a:t> </a:t>
            </a:r>
            <a:r>
              <a:rPr lang="ar-IQ" dirty="0" err="1"/>
              <a:t>كأنتهاء</a:t>
            </a:r>
            <a:r>
              <a:rPr lang="ar-IQ" dirty="0"/>
              <a:t> مدة </a:t>
            </a:r>
            <a:r>
              <a:rPr lang="ar-IQ" dirty="0" err="1"/>
              <a:t>أجازة</a:t>
            </a:r>
            <a:r>
              <a:rPr lang="ar-IQ" dirty="0"/>
              <a:t> موظف أو تعويض المنكوبين بسبب كوارث طبيعية أو زوال موضوع القرار أو محله كحالة منح تراخيص في سوق تم إزالته فيما بعد كما ينتهي القرار </a:t>
            </a:r>
            <a:r>
              <a:rPr lang="ar-IQ" dirty="0" err="1"/>
              <a:t>الأداري</a:t>
            </a:r>
            <a:r>
              <a:rPr lang="ar-IQ" dirty="0"/>
              <a:t> بموت الشخص كحالة موت الموظف كما تنتهي القرارات الإدارية بتدخل السلطة التشريعية في ألغاء النصوص التي استندت اليها اللوائح الصادرة عن الإدارة.</a:t>
            </a:r>
            <a:endParaRPr lang="en-US" dirty="0"/>
          </a:p>
          <a:p>
            <a:r>
              <a:rPr lang="ar-IQ" b="1" dirty="0"/>
              <a:t>حالة ألغاء القرار </a:t>
            </a:r>
            <a:r>
              <a:rPr lang="ar-IQ" b="1" dirty="0" err="1"/>
              <a:t>الأداري</a:t>
            </a:r>
            <a:r>
              <a:rPr lang="ar-IQ" b="1" dirty="0"/>
              <a:t>:</a:t>
            </a:r>
            <a:endParaRPr lang="en-US" dirty="0"/>
          </a:p>
          <a:p>
            <a:r>
              <a:rPr lang="ar-IQ" b="1" dirty="0"/>
              <a:t>       </a:t>
            </a:r>
            <a:r>
              <a:rPr lang="ar-IQ" dirty="0"/>
              <a:t>يقصد بالإلغاء إنهاء القرار </a:t>
            </a:r>
            <a:r>
              <a:rPr lang="ar-IQ" dirty="0" err="1"/>
              <a:t>الأداري</a:t>
            </a:r>
            <a:r>
              <a:rPr lang="ar-IQ" dirty="0"/>
              <a:t> للمستقبل مع بقاء آثاره في الماضي سليمة ويجب التمييز هنا بين القرارات التنظيمية والقرارات الفردية. بالنسبة للقرارات التنظيمية يمكن للإدارة </a:t>
            </a:r>
            <a:r>
              <a:rPr lang="ar-IQ" dirty="0" err="1"/>
              <a:t>ألغاءها</a:t>
            </a:r>
            <a:r>
              <a:rPr lang="ar-IQ" dirty="0"/>
              <a:t> سواء كانت مشروعة أو غير مشروعة لأنها </a:t>
            </a:r>
            <a:r>
              <a:rPr lang="ar-IQ" dirty="0" err="1"/>
              <a:t>تنشىء</a:t>
            </a:r>
            <a:r>
              <a:rPr lang="ar-IQ" dirty="0"/>
              <a:t> مراكز قانونية عامة لا يمكن معها ترتيب حقوقاً مكتسبة للغير ويأتي </a:t>
            </a:r>
            <a:r>
              <a:rPr lang="ar-IQ" dirty="0" err="1"/>
              <a:t>الألغاء</a:t>
            </a:r>
            <a:r>
              <a:rPr lang="ar-IQ" dirty="0"/>
              <a:t> منسجماً مع متطلبات المصلحة العامة. أما القرارات الفردية فأنه يجب التمييز بين القرارات غير المشروعة والقرارات المشروعة يمكن للإدارة ألغاء القرارات غير المشروعة خلال مدة </a:t>
            </a:r>
            <a:r>
              <a:rPr lang="ar-IQ" dirty="0" err="1"/>
              <a:t>أقامة</a:t>
            </a:r>
            <a:r>
              <a:rPr lang="ar-IQ" dirty="0"/>
              <a:t> دعوى </a:t>
            </a:r>
            <a:r>
              <a:rPr lang="ar-IQ" dirty="0" err="1"/>
              <a:t>الألغاء</a:t>
            </a:r>
            <a:r>
              <a:rPr lang="ar-IQ" dirty="0"/>
              <a:t> في حالة تعلقها بالحقوق المكتسبة وإلا تحصنت عدا حالة وجود غش أو تزوير استند إليه القرار كتعيين شخص في وظيفة عامة استناداً الى وثائق مزورة أما القرارات غير المشروعة والتي لم ترتب حقوق مكتسبة يمكن </a:t>
            </a:r>
            <a:r>
              <a:rPr lang="ar-IQ" dirty="0" err="1"/>
              <a:t>ألغاءها</a:t>
            </a:r>
            <a:r>
              <a:rPr lang="ar-IQ" dirty="0"/>
              <a:t> في أي وقت. </a:t>
            </a:r>
            <a:endParaRPr lang="en-US" dirty="0"/>
          </a:p>
          <a:p>
            <a:r>
              <a:rPr lang="ar-IQ" dirty="0"/>
              <a:t>        بالنسبة للقرارات الإدارية الفردية السليمة تقضي بعدم جواز </a:t>
            </a:r>
            <a:r>
              <a:rPr lang="ar-IQ" dirty="0" err="1"/>
              <a:t>ألغاءها</a:t>
            </a:r>
            <a:r>
              <a:rPr lang="ar-IQ" dirty="0"/>
              <a:t> إذا ترتب عنها حقوقاً مكتسبة وبعكسه يمكن للإدارة </a:t>
            </a:r>
            <a:r>
              <a:rPr lang="ar-IQ" dirty="0" err="1"/>
              <a:t>ألغاءها</a:t>
            </a:r>
            <a:r>
              <a:rPr lang="ar-IQ" dirty="0"/>
              <a:t> في جميع الأوقات </a:t>
            </a:r>
            <a:r>
              <a:rPr lang="ar-IQ" dirty="0" err="1"/>
              <a:t>كالغاء</a:t>
            </a:r>
            <a:r>
              <a:rPr lang="ar-IQ" dirty="0"/>
              <a:t> قرار فرض عقوبة </a:t>
            </a:r>
            <a:r>
              <a:rPr lang="ar-IQ" dirty="0" err="1"/>
              <a:t>إنضباطية</a:t>
            </a:r>
            <a:r>
              <a:rPr lang="ar-IQ" dirty="0"/>
              <a:t> تجاه موظف.</a:t>
            </a:r>
            <a:endParaRPr lang="en-US" dirty="0"/>
          </a:p>
          <a:p>
            <a:r>
              <a:rPr lang="ar-IQ" b="1" dirty="0"/>
              <a:t>سحب القرار الإداري:	</a:t>
            </a:r>
            <a:endParaRPr lang="en-US" dirty="0"/>
          </a:p>
          <a:p>
            <a:r>
              <a:rPr lang="ar-IQ" b="1" dirty="0"/>
              <a:t>    </a:t>
            </a:r>
            <a:r>
              <a:rPr lang="ar-IQ" dirty="0"/>
              <a:t>   يقصد به إنهاء القرار الإداري بأثر رجعي يعود الى تاريخ اصداره وهذا يعني إنهاء آثاره بالنسبة للماضي والمستقبل واعتبار القرار الإداري كأن لم يكن من تاريخ إصداره ويجب التمييز هنا بين سحب القرارات المشروعة وغير المشروعة. </a:t>
            </a:r>
          </a:p>
        </p:txBody>
      </p:sp>
    </p:spTree>
    <p:extLst>
      <p:ext uri="{BB962C8B-B14F-4D97-AF65-F5344CB8AC3E}">
        <p14:creationId xmlns:p14="http://schemas.microsoft.com/office/powerpoint/2010/main" val="413193954"/>
      </p:ext>
    </p:extLst>
  </p:cSld>
  <p:clrMapOvr>
    <a:masterClrMapping/>
  </p:clrMapOvr>
  <p:transition spd="slow">
    <p:pull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سحب القرارات المشروعة:</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55000" lnSpcReduction="20000"/>
          </a:bodyPr>
          <a:lstStyle/>
          <a:p>
            <a:r>
              <a:rPr lang="ar-IQ" dirty="0"/>
              <a:t> لا يمكن </a:t>
            </a:r>
            <a:r>
              <a:rPr lang="ar-IQ" dirty="0" err="1"/>
              <a:t>للأدارة</a:t>
            </a:r>
            <a:r>
              <a:rPr lang="ar-IQ" dirty="0"/>
              <a:t> سحب قراراتها السليمة سواء كانت تنظيمية أو فردية وذلك لحماية الحقوق الناشئة عن هذه القرارات فضلاً عن عدم جواز رجعية القرارات الادارية. رغم ذلك يمكن سحب القرارات الادارية التي لم يترتب عليها حقوقاً مكتسبة كسب قرار إبعاد شخص ما. </a:t>
            </a:r>
            <a:endParaRPr lang="en-US" dirty="0"/>
          </a:p>
          <a:p>
            <a:r>
              <a:rPr lang="ar-IQ" b="1" dirty="0"/>
              <a:t>سحب القرارات غير المشروعة </a:t>
            </a:r>
            <a:endParaRPr lang="en-US" dirty="0"/>
          </a:p>
          <a:p>
            <a:r>
              <a:rPr lang="ar-IQ" dirty="0"/>
              <a:t>       إن القرارات غير المشروعة تضع على الإدارة واجب تصحيح إعمالها القانونية من تلقاء نفسها أو بناء على تظلم لأن هذه القرارات لا ترتب حقوقاً ولكن عليها أن تسحب قراراتها خلال المدة القانونية التي تجيز الطعن القضائي بالقرار الإداري ولكن السحب يجب أن يتعلق بعدم المشروعية وليس لعدم.</a:t>
            </a:r>
            <a:endParaRPr lang="en-US" dirty="0"/>
          </a:p>
          <a:p>
            <a:r>
              <a:rPr lang="ar-IQ" b="1" dirty="0"/>
              <a:t>فكرة القرار المعدوم:</a:t>
            </a:r>
            <a:endParaRPr lang="en-US" dirty="0"/>
          </a:p>
          <a:p>
            <a:r>
              <a:rPr lang="ar-IQ" b="1" dirty="0"/>
              <a:t>      </a:t>
            </a:r>
            <a:r>
              <a:rPr lang="ar-IQ" dirty="0"/>
              <a:t> إن من عيوب القرار الإداري منها ما يبطله وأخرى تجعله في وجوده تبعاً لجسامة العيب المخالف للقواعد القانونية. فأن بلغت  جسامة العيب حداً كبير أصبح القرار الإداري معدوماً وبعكسه يكون باطلاً أما الاستاذ فالين يقول: اذا فقد القرار الإداري  ركناً رئيساً من أركانه يكون معدوماً وقد استقر القضاء الإداري على أسباب </a:t>
            </a:r>
            <a:r>
              <a:rPr lang="ar-IQ" dirty="0" err="1"/>
              <a:t>إنعدام</a:t>
            </a:r>
            <a:r>
              <a:rPr lang="ar-IQ" dirty="0"/>
              <a:t> القرار الإداري هو حالة تجاوز سلطة على أخرى كالسلطة </a:t>
            </a:r>
            <a:r>
              <a:rPr lang="ar-IQ" dirty="0" err="1"/>
              <a:t>التفيذية</a:t>
            </a:r>
            <a:r>
              <a:rPr lang="ar-IQ" dirty="0"/>
              <a:t> على صلاحيات السلطتين التشريعية أو القضائية أو صدور القرار من قبل شخص ليست له علاقة بالوظيفة العامة أو من قبل شخص لا يتمتع بصلاحية إصدار قرار اداري ومما يترتب على القرار المعدوم هو جواز تصحيح الإدارة الوضع القانوني في أي وقت ولا يلزم </a:t>
            </a:r>
            <a:r>
              <a:rPr lang="ar-IQ" dirty="0" err="1"/>
              <a:t>باطاعته</a:t>
            </a:r>
            <a:r>
              <a:rPr lang="ar-IQ" dirty="0"/>
              <a:t>. </a:t>
            </a:r>
            <a:endParaRPr lang="en-US" dirty="0"/>
          </a:p>
          <a:p>
            <a:r>
              <a:rPr lang="ar-IQ" dirty="0"/>
              <a:t>       تتميز دعوى الالغاء بأنها موضوعية وغير شخصية أي تنصب على تصرف قانوني غير مشروع وليس تجاه الإدارة وتؤدي الى الغاء القرار الإداري بأثر رجعي أي إزالة آثاره للماضي والمستقبل وبأثر عام أي إزالة آثار القرار غير المشروع تجاه الجميع وليس المدعي فقط. لذا فأن الالغاء القضائي هو بمثابة سحب القرار ادارياً من حيث الآثار ولكن قد يقتصر </a:t>
            </a:r>
            <a:r>
              <a:rPr lang="ar-IQ" dirty="0" err="1"/>
              <a:t>الألغاء</a:t>
            </a:r>
            <a:r>
              <a:rPr lang="ar-IQ" dirty="0"/>
              <a:t> على جزء من القرار الإداري وليس جميع آثاره إن كان جزء منه مشروع ولاسيما في القرارات </a:t>
            </a:r>
            <a:r>
              <a:rPr lang="ar-IQ" dirty="0" err="1"/>
              <a:t>التظيمية</a:t>
            </a:r>
            <a:r>
              <a:rPr lang="ar-IQ" dirty="0"/>
              <a:t>. تخضع دعوى </a:t>
            </a:r>
            <a:r>
              <a:rPr lang="ar-IQ" dirty="0" err="1"/>
              <a:t>الألغاء</a:t>
            </a:r>
            <a:r>
              <a:rPr lang="ar-IQ" dirty="0"/>
              <a:t> للقرار الإداري الى عدد من الشروط الشكلية أو </a:t>
            </a:r>
            <a:r>
              <a:rPr lang="ar-IQ" dirty="0" err="1"/>
              <a:t>مايسمى</a:t>
            </a:r>
            <a:r>
              <a:rPr lang="ar-IQ" dirty="0"/>
              <a:t> بشروط قبول الدعوى فأنها تنصب على: </a:t>
            </a:r>
            <a:endParaRPr lang="en-US" dirty="0"/>
          </a:p>
          <a:p>
            <a:pPr lvl="0"/>
            <a:r>
              <a:rPr lang="ar-IQ" dirty="0"/>
              <a:t>وجود مصلحة لدى الطاعن بالقرار في ألغاء القرار وبعكسه لا يجوز قبول الدعوى.</a:t>
            </a:r>
            <a:endParaRPr lang="en-US" dirty="0"/>
          </a:p>
          <a:p>
            <a:pPr lvl="0"/>
            <a:r>
              <a:rPr lang="ar-IQ" dirty="0"/>
              <a:t>تقديم الدعوى خلال المدة القانونية وهي عادة شهرين من تاريخ صدور القرار أو صدور قرار البت في التظلم وبعكسه يتحصن القرار الإداري ولا يجوز الطعن به بالإلغاء.</a:t>
            </a:r>
            <a:endParaRPr lang="en-US" dirty="0"/>
          </a:p>
          <a:p>
            <a:pPr lvl="0"/>
            <a:r>
              <a:rPr lang="ar-IQ" dirty="0"/>
              <a:t>أن يوجه الطعن تجاه قرار إداري وهذا يعني لا يجوز إقامة دعوى </a:t>
            </a:r>
            <a:r>
              <a:rPr lang="ar-IQ" dirty="0" err="1"/>
              <a:t>الألغاء</a:t>
            </a:r>
            <a:r>
              <a:rPr lang="ar-IQ" dirty="0"/>
              <a:t> تجاه العقود الإدارية أو التصرفات التي لا تعد قرارات إدارية.</a:t>
            </a:r>
            <a:endParaRPr lang="en-US" dirty="0"/>
          </a:p>
          <a:p>
            <a:r>
              <a:rPr lang="ar-IQ" dirty="0"/>
              <a:t>       أما الشروط الموضوعية </a:t>
            </a:r>
            <a:r>
              <a:rPr lang="ar-IQ" dirty="0" err="1"/>
              <a:t>فانها</a:t>
            </a:r>
            <a:r>
              <a:rPr lang="ar-IQ" dirty="0"/>
              <a:t> تتمثل بعيوب المشروعية التي تصيب أحد أركان القرار الإداري كعيب </a:t>
            </a:r>
            <a:r>
              <a:rPr lang="ar-IQ" dirty="0" err="1"/>
              <a:t>الأختصاص</a:t>
            </a:r>
            <a:r>
              <a:rPr lang="ar-IQ" dirty="0"/>
              <a:t> أو عيب الشكل وعيب السبب وعيب المحل وأخيراً عيب الغاية. فأن تحقق عيب من هذه العيوب فأنها تؤدي الى الغاء القرار أو أحياناً </a:t>
            </a:r>
            <a:r>
              <a:rPr lang="ar-IQ" dirty="0" err="1"/>
              <a:t>إنعدام</a:t>
            </a:r>
            <a:r>
              <a:rPr lang="ar-IQ" dirty="0"/>
              <a:t> وجود القرار الإداري. </a:t>
            </a:r>
            <a:r>
              <a:rPr lang="ar-IQ" dirty="0" err="1"/>
              <a:t>والألغاء</a:t>
            </a:r>
            <a:r>
              <a:rPr lang="ar-IQ" dirty="0"/>
              <a:t> هنا قد ينصب على جزء من القرار الإداري أو بكامله.  </a:t>
            </a:r>
            <a:endParaRPr lang="en-US" dirty="0"/>
          </a:p>
          <a:p>
            <a:r>
              <a:rPr lang="en-US" dirty="0"/>
              <a:t> </a:t>
            </a:r>
            <a:endParaRPr lang="ar-IQ" dirty="0"/>
          </a:p>
        </p:txBody>
      </p:sp>
    </p:spTree>
    <p:extLst>
      <p:ext uri="{BB962C8B-B14F-4D97-AF65-F5344CB8AC3E}">
        <p14:creationId xmlns:p14="http://schemas.microsoft.com/office/powerpoint/2010/main" val="549062841"/>
      </p:ext>
    </p:extLst>
  </p:cSld>
  <p:clrMapOvr>
    <a:masterClrMapping/>
  </p:clrMapOvr>
  <p:transition spd="slow">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العقود الإدارية والمدنية والفرق بينهم</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47500" lnSpcReduction="20000"/>
          </a:bodyPr>
          <a:lstStyle/>
          <a:p>
            <a:r>
              <a:rPr lang="ar-IQ" dirty="0"/>
              <a:t> ان دراستنا للقرارات الإدارية قد أوضحت لنا بأنه الأسلوب الرئيسي الشائع الذي تعتمده الإدارة العامة في عملها، والذي يستند في الأساس على الإرادة المنفردة للسلطة الإدارية المختصة،  حيث يلزم بموجبه اصحاب العلاقة من الأفراد أو الجماعات للقيام بعمل محدد أو الامتناع عن القيام بعمل معين، دون أن تكون </a:t>
            </a:r>
            <a:r>
              <a:rPr lang="ar-IQ" dirty="0" err="1"/>
              <a:t>لارادة</a:t>
            </a:r>
            <a:r>
              <a:rPr lang="ar-IQ" dirty="0"/>
              <a:t> </a:t>
            </a:r>
            <a:r>
              <a:rPr lang="ar-IQ" dirty="0" err="1"/>
              <a:t>هولاء</a:t>
            </a:r>
            <a:r>
              <a:rPr lang="ar-IQ" dirty="0"/>
              <a:t> الأفراد دور في اتخاذ مثل تلك القرارات الملزمة بالنسبة لهم... في حين نجد ان العقد هو الأسلوب الرئيسي المتعارف عليه في ميادين تنظيم المعاملات الخاصة بين الأفراد مع بعضهم البعض ... وهكذا يبدو لنا ان القرار </a:t>
            </a:r>
            <a:r>
              <a:rPr lang="ar-IQ" dirty="0" err="1"/>
              <a:t>الأداري</a:t>
            </a:r>
            <a:r>
              <a:rPr lang="ar-IQ" dirty="0"/>
              <a:t> هو الأسلوب الذي تمارسه الإدارة في نطاق القانون العام (وعلى وجه الخصوص في اطار القانون </a:t>
            </a:r>
            <a:r>
              <a:rPr lang="ar-IQ" dirty="0" err="1"/>
              <a:t>الأداري</a:t>
            </a:r>
            <a:r>
              <a:rPr lang="ar-IQ" dirty="0"/>
              <a:t>)، في حين ان العقد هو الأسلوب الامثل لتنظيم العلاقات في نطاق القانون الخاص.. لكن اتساع وظيفة الدولة المعاصرة وتشعب مسؤولياتها من أجل تأمين متطلبات الحياة العامة في المجتمع يترك المجال مفتوحاً للتصور بأن الإدارة العامة قد تلجأ الى أسلوب الاتفاق او التعاقد الذي يقوم على الرضا المتبادل مع أطراف العلاقة لتحقيق </a:t>
            </a:r>
            <a:r>
              <a:rPr lang="ar-IQ" dirty="0" err="1"/>
              <a:t>ماتصبو</a:t>
            </a:r>
            <a:r>
              <a:rPr lang="ar-IQ" dirty="0"/>
              <a:t> هذه الإدارة الى تحقيقه في مهمتها... وفي ضوء هذا التصور قد تلجا الجهات الإدارية الى التعاقد مع بعضها البعض، أو مع الأفراد أو الشركات أو المؤسسات والهيئات الخاصة المختلفة من أجل إدارة المرافق العامة أو تسييرها أو تحقيق الأغراض التي تستهدفها. فتبرم العقود اللازمة لتوريد </a:t>
            </a:r>
            <a:r>
              <a:rPr lang="ar-IQ" dirty="0" err="1"/>
              <a:t>ماتحتاجه</a:t>
            </a:r>
            <a:r>
              <a:rPr lang="ar-IQ" dirty="0"/>
              <a:t> من سلع وخدمات في إدارة المرافق والمشروعات التي تقوم بها، أو </a:t>
            </a:r>
            <a:r>
              <a:rPr lang="ar-IQ" dirty="0" err="1"/>
              <a:t>لأقامة</a:t>
            </a:r>
            <a:r>
              <a:rPr lang="ar-IQ" dirty="0"/>
              <a:t> </a:t>
            </a:r>
            <a:r>
              <a:rPr lang="ar-IQ" dirty="0" err="1"/>
              <a:t>المنشأت</a:t>
            </a:r>
            <a:r>
              <a:rPr lang="ar-IQ" dirty="0"/>
              <a:t> والأشغال العامة التي تلزمها ... وقد تتعاقد الإدارة مع فرد أو شركة خاصة من أجل إدارة مرفق عام أو تنظيم خدمة عامة للجمهور.. ويمكنها أن تتعاقد بالبيع والشراء والايجار وتبرم القروض كما يفعل الأفراد العاديون. </a:t>
            </a:r>
            <a:endParaRPr lang="en-US" dirty="0"/>
          </a:p>
          <a:p>
            <a:r>
              <a:rPr lang="ar-IQ" dirty="0"/>
              <a:t>       وهكذا نجد ان العقود التي تبرمها الادارة تختلف فيما بينها من حيث الاغراض ومن حيث التسميات ( امتياز، اشغال عامة ، نقل ، توريد ، ايجار، بيع وشراء ، قرض عام ) وكذلك نجدها تختلف من حيث القواعد التي تنظمها وتنطبق على اطرافها وتحكمها ... فمن العقود التي تبرمها الادارة </a:t>
            </a:r>
            <a:r>
              <a:rPr lang="ar-IQ" dirty="0" err="1"/>
              <a:t>مايخضع</a:t>
            </a:r>
            <a:r>
              <a:rPr lang="ar-IQ" dirty="0"/>
              <a:t> لقواعد القانون الخاص وتعامل معاملة العقود المدنية التي يبرمها الافراد فيما بينهم، وتسمى تبعاً لذلك (عقود الادارة المدنية)، ومن العقود التي تبرمها الادارة </a:t>
            </a:r>
            <a:r>
              <a:rPr lang="ar-IQ" dirty="0" err="1"/>
              <a:t>مايخضع</a:t>
            </a:r>
            <a:r>
              <a:rPr lang="ar-IQ" dirty="0"/>
              <a:t> </a:t>
            </a:r>
            <a:r>
              <a:rPr lang="ar-IQ" dirty="0" err="1"/>
              <a:t>لاحكام</a:t>
            </a:r>
            <a:r>
              <a:rPr lang="ar-IQ" dirty="0"/>
              <a:t> خاصة بها وتحكمها </a:t>
            </a:r>
            <a:r>
              <a:rPr lang="ar-IQ" dirty="0" err="1"/>
              <a:t>مبادىء</a:t>
            </a:r>
            <a:r>
              <a:rPr lang="ar-IQ" dirty="0"/>
              <a:t> احكام القانون </a:t>
            </a:r>
            <a:r>
              <a:rPr lang="ar-IQ" dirty="0" err="1"/>
              <a:t>الأداري</a:t>
            </a:r>
            <a:r>
              <a:rPr lang="ar-IQ" dirty="0"/>
              <a:t> وتسمى حينئذ ( عقود الادارة الادارية ) وسنقتصر في دراستنا هنا على النوع الاخير من العقود، التي لها من الخصائص والمميزات </a:t>
            </a:r>
            <a:r>
              <a:rPr lang="ar-IQ" dirty="0" err="1"/>
              <a:t>مايجعلها</a:t>
            </a:r>
            <a:r>
              <a:rPr lang="ar-IQ" dirty="0"/>
              <a:t> تستقل بقواعد خاصة مغايرة للقواعد التي تحكم العقود المدنية.       </a:t>
            </a:r>
            <a:endParaRPr lang="en-US" dirty="0"/>
          </a:p>
          <a:p>
            <a:r>
              <a:rPr lang="ar-IQ" b="1" dirty="0"/>
              <a:t>مفهوم العقد الإداري:</a:t>
            </a:r>
            <a:endParaRPr lang="en-US" dirty="0"/>
          </a:p>
          <a:p>
            <a:r>
              <a:rPr lang="ar-IQ" b="1" dirty="0"/>
              <a:t>       </a:t>
            </a:r>
            <a:r>
              <a:rPr lang="ar-IQ" dirty="0"/>
              <a:t>لقد خضع تمييز العقد الإداري الى عدد من المعايير القانونية والقضائية هي:</a:t>
            </a:r>
            <a:endParaRPr lang="en-US" dirty="0"/>
          </a:p>
          <a:p>
            <a:pPr lvl="0"/>
            <a:r>
              <a:rPr lang="ar-IQ" b="1" dirty="0"/>
              <a:t>عقود إدارية بتحديد القانون: </a:t>
            </a:r>
            <a:r>
              <a:rPr lang="ar-IQ" dirty="0"/>
              <a:t>قد يحدد المشرع بنص قانوني طبيعة العقد مانحاً له صفة إدارية ويجعل اختصاص النظر في منازعاته للقضاء الإداري وهو </a:t>
            </a:r>
            <a:r>
              <a:rPr lang="ar-IQ" dirty="0" err="1"/>
              <a:t>مايعبر</a:t>
            </a:r>
            <a:r>
              <a:rPr lang="ar-IQ" dirty="0"/>
              <a:t> عنه بالعقود الإدارية بتحديد القانون كعقود الأشغال العامة وعقود التصرف بالمال العام إلا أن هذا التحديد قد فقد أهميته بعد ترك نظرية أعمال السلطة في نهاية القرن التاسع عشر التي أخضعت نشاط الإدارة في ميدان العقود الى قواعد القانون الخاص واختصاص القضاء العادي بسبب ظهور مدرسة المرفق العام في نهاية القرن التاسع عشر إذ وضع القضاء الإداري معايير أو شروط يجب أن تجتمع ليصبح العقد إدارياً.</a:t>
            </a:r>
            <a:endParaRPr lang="en-US" dirty="0"/>
          </a:p>
          <a:p>
            <a:pPr lvl="0"/>
            <a:r>
              <a:rPr lang="ar-IQ" b="1" dirty="0"/>
              <a:t>عقود إدارية بطبيعتها: </a:t>
            </a:r>
            <a:r>
              <a:rPr lang="ar-IQ" dirty="0"/>
              <a:t>يعرف العقد الإداري بأنه </a:t>
            </a:r>
            <a:r>
              <a:rPr lang="ar-IQ" dirty="0" err="1"/>
              <a:t>إتفاق</a:t>
            </a:r>
            <a:r>
              <a:rPr lang="ar-IQ" dirty="0"/>
              <a:t> يبرم بين شخص إداري عام مع أحد أشخاص القانون العام أو الخاص من أجل تحقيق أحد أغراض المرفق العامة مستعينة الادارة بوسائل القانون العام. </a:t>
            </a:r>
            <a:endParaRPr lang="en-US" dirty="0"/>
          </a:p>
          <a:p>
            <a:r>
              <a:rPr lang="ar-IQ" b="1" dirty="0"/>
              <a:t>  </a:t>
            </a:r>
            <a:r>
              <a:rPr lang="ar-IQ" dirty="0"/>
              <a:t>     ويمكن استخلاص مدلول العقد الإداري من التعريف المتفق عليه فقهاً والمستقر في الأحكام القضائية: </a:t>
            </a:r>
            <a:endParaRPr lang="en-US" dirty="0"/>
          </a:p>
          <a:p>
            <a:r>
              <a:rPr lang="ar-IQ" b="1" dirty="0"/>
              <a:t>العقد </a:t>
            </a:r>
            <a:r>
              <a:rPr lang="ar-IQ" b="1" dirty="0" err="1"/>
              <a:t>الأداري</a:t>
            </a:r>
            <a:r>
              <a:rPr lang="ar-IQ" b="1" dirty="0"/>
              <a:t>:</a:t>
            </a:r>
            <a:r>
              <a:rPr lang="ar-IQ" dirty="0"/>
              <a:t> </a:t>
            </a:r>
            <a:r>
              <a:rPr lang="ar-IQ" b="1" dirty="0"/>
              <a:t>هو ذلك العقد الذي يُبرمه أحد الأشخاص المعنوية العامة </a:t>
            </a:r>
            <a:r>
              <a:rPr lang="ar-IQ" b="1" dirty="0" err="1"/>
              <a:t>لادارة</a:t>
            </a:r>
            <a:r>
              <a:rPr lang="ar-IQ" b="1" dirty="0"/>
              <a:t> وتسيير مرفق عام ابتغاء تحقيق مصلحة عامة، متبعاً في هذا الأساليب المقررة في القانون العام بما يعني </a:t>
            </a:r>
            <a:r>
              <a:rPr lang="ar-IQ" b="1" dirty="0" err="1"/>
              <a:t>إنطوائه</a:t>
            </a:r>
            <a:r>
              <a:rPr lang="ar-IQ" b="1" dirty="0"/>
              <a:t> على نوع أو آخر من الشروط غير المألوفة الاتباع في عقود القانون الخاص. </a:t>
            </a:r>
            <a:endParaRPr lang="en-US" dirty="0"/>
          </a:p>
          <a:p>
            <a:r>
              <a:rPr lang="en-US" b="1" dirty="0"/>
              <a:t> </a:t>
            </a:r>
            <a:endParaRPr lang="en-US" dirty="0"/>
          </a:p>
          <a:p>
            <a:r>
              <a:rPr lang="ar-IQ" b="1" dirty="0"/>
              <a:t> </a:t>
            </a:r>
            <a:endParaRPr lang="ar-IQ" dirty="0"/>
          </a:p>
        </p:txBody>
      </p:sp>
    </p:spTree>
    <p:extLst>
      <p:ext uri="{BB962C8B-B14F-4D97-AF65-F5344CB8AC3E}">
        <p14:creationId xmlns:p14="http://schemas.microsoft.com/office/powerpoint/2010/main" val="1677790077"/>
      </p:ext>
    </p:extLst>
  </p:cSld>
  <p:clrMapOvr>
    <a:masterClrMapping/>
  </p:clrMapOvr>
  <p:transition spd="slow">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أنواع العقود </a:t>
            </a:r>
            <a:r>
              <a:rPr lang="ar-IQ" b="1" dirty="0" err="1"/>
              <a:t>الأدارية</a:t>
            </a:r>
            <a:r>
              <a:rPr lang="ar-IQ" b="1" dirty="0"/>
              <a:t>:</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32500" lnSpcReduction="20000"/>
          </a:bodyPr>
          <a:lstStyle/>
          <a:p>
            <a:r>
              <a:rPr lang="ar-IQ" dirty="0"/>
              <a:t>تتعدد العقود الإدارية التي تقوم بأبرامها </a:t>
            </a:r>
            <a:r>
              <a:rPr lang="ar-IQ" dirty="0" err="1"/>
              <a:t>لادارة</a:t>
            </a:r>
            <a:r>
              <a:rPr lang="ar-IQ" dirty="0"/>
              <a:t> المرافق العامة وتحقيقها بالتالي للمصلحة العامة. والعقود الإدارية قد تكون من العقود التي لها مسميات شائعة(العقود الإدارية المسماة)، وقد تكون من (العقود الإدارية غير المسماة).</a:t>
            </a:r>
            <a:endParaRPr lang="en-US" dirty="0"/>
          </a:p>
          <a:p>
            <a:r>
              <a:rPr lang="ar-IQ" dirty="0"/>
              <a:t>       فالعقود الإدارية المسماة: هي العقود التي لها مسميات شائعة، حيث يحدد المشرع لكل عقد منها اسمه المعروف ونظامه القانوني الذي يحكمه.. ومن أبرز أمثلة هذه العقود</a:t>
            </a:r>
            <a:r>
              <a:rPr lang="ar-IQ" b="1" dirty="0"/>
              <a:t>: عقد امتياز المرفق العام، عقد الأشغال العامة، عقد التوريد، عقد النقل، عقد تقديم المعونة، عقد القرض العام.</a:t>
            </a:r>
            <a:endParaRPr lang="en-US" dirty="0"/>
          </a:p>
          <a:p>
            <a:r>
              <a:rPr lang="ar-IQ" dirty="0"/>
              <a:t>       أما العقود الإدارية غير المسماة : فهي العقود التي تعتبر كذلك وفقاً لخصائصها الذاتية لا بتحديد المشرع لها، وذلك لأن شروط العقد </a:t>
            </a:r>
            <a:r>
              <a:rPr lang="ar-IQ" dirty="0" err="1"/>
              <a:t>الأداري</a:t>
            </a:r>
            <a:r>
              <a:rPr lang="ar-IQ" dirty="0"/>
              <a:t> وأركانه انطبقت عليها.. ومن أمثلة هذه العقود العقد الذي تلتزم الإدارة بمقتضاه </a:t>
            </a:r>
            <a:r>
              <a:rPr lang="ar-IQ" dirty="0" err="1"/>
              <a:t>بالانفاق</a:t>
            </a:r>
            <a:r>
              <a:rPr lang="ar-IQ" dirty="0"/>
              <a:t> على الطالب إبان سنين دراسته وتأهيله بمهنة معينة، مقابل التزام الطالب بعد تخرجه بالعمل في خدمة الإدارة مدة معينة من الزمن، أو بدفع كل ما انفقته الإدارة عليه إذا ما أتم دراسته.</a:t>
            </a:r>
            <a:endParaRPr lang="en-US" dirty="0"/>
          </a:p>
          <a:p>
            <a:r>
              <a:rPr lang="ar-IQ" dirty="0"/>
              <a:t>       وسنتناول </a:t>
            </a:r>
            <a:r>
              <a:rPr lang="ar-IQ" dirty="0" err="1"/>
              <a:t>وبايجاز</a:t>
            </a:r>
            <a:r>
              <a:rPr lang="ar-IQ" dirty="0"/>
              <a:t> لأهم أنوع العقود الإدارية المسماة :</a:t>
            </a:r>
            <a:endParaRPr lang="en-US" dirty="0"/>
          </a:p>
          <a:p>
            <a:pPr lvl="0"/>
            <a:r>
              <a:rPr lang="ar-IQ" b="1" dirty="0"/>
              <a:t>عقد امتياز المرفق العام:</a:t>
            </a:r>
            <a:endParaRPr lang="en-US" dirty="0"/>
          </a:p>
          <a:p>
            <a:r>
              <a:rPr lang="ar-IQ" dirty="0"/>
              <a:t>       عقد اداري يتولى بمقتضاه المتعاقد الملتزم سواء كان فرداً أو شركة مع الإدارة العامة ادارة مرفق عام اقتصادي واستغلاله مقابل رسوم يتقاضاها من المنتفعين بخدمات ذلك المرفق ولمدة معينة من الزمن. يتضمن العقد نوعين من الشروط الأولى تنظيمية وهي التي يمكن للإدارة مانحة </a:t>
            </a:r>
            <a:r>
              <a:rPr lang="ar-IQ" dirty="0" err="1"/>
              <a:t>الألتزام</a:t>
            </a:r>
            <a:r>
              <a:rPr lang="ar-IQ" dirty="0"/>
              <a:t> تعديلها </a:t>
            </a:r>
            <a:r>
              <a:rPr lang="ar-IQ" dirty="0" err="1"/>
              <a:t>بأرادتها</a:t>
            </a:r>
            <a:r>
              <a:rPr lang="ar-IQ" dirty="0"/>
              <a:t> المنفردة وفقاً لمقتضيات المصلحة العامة، والأخرى تعاقدية، وهي التي لا يجوز للإدارة تعديلها </a:t>
            </a:r>
            <a:r>
              <a:rPr lang="ar-IQ" dirty="0" err="1"/>
              <a:t>بأرادتها</a:t>
            </a:r>
            <a:r>
              <a:rPr lang="ar-IQ" dirty="0"/>
              <a:t> المنفردة لتعلقها بالتوازن المالي للعقد وبعكسه فأن عليها تعويض المتعاقد معها. ويعد من العقود الإدارية باستمرار ويقوم على مبدأ الاعتبار الشخصي للمتعاقد.</a:t>
            </a:r>
            <a:endParaRPr lang="en-US" dirty="0"/>
          </a:p>
          <a:p>
            <a:r>
              <a:rPr lang="ar-IQ" dirty="0"/>
              <a:t> </a:t>
            </a:r>
            <a:endParaRPr lang="en-US" dirty="0"/>
          </a:p>
          <a:p>
            <a:r>
              <a:rPr lang="ar-IQ" b="1" dirty="0"/>
              <a:t>2 ) عقد الأشغال العامة:</a:t>
            </a:r>
            <a:endParaRPr lang="en-US" dirty="0"/>
          </a:p>
          <a:p>
            <a:r>
              <a:rPr lang="ar-IQ" b="1" dirty="0"/>
              <a:t>       </a:t>
            </a:r>
            <a:r>
              <a:rPr lang="ar-IQ" dirty="0" err="1"/>
              <a:t>إتفاق</a:t>
            </a:r>
            <a:r>
              <a:rPr lang="ar-IQ" dirty="0"/>
              <a:t> بين الإدارة وأحد الأفراد(مقاول أو شركة مقاولات) بقصد القيام ببناء أو ترميم أو صيانة مباني أو </a:t>
            </a:r>
            <a:r>
              <a:rPr lang="ar-IQ" dirty="0" err="1"/>
              <a:t>منشأت</a:t>
            </a:r>
            <a:r>
              <a:rPr lang="ar-IQ" dirty="0"/>
              <a:t> لحساب الإدارة تحقيقاً لمنفعة عامة مقابل ثمن معين، لذا يجب أن ينصب على عقار وأن يتم العمل لحساب شخص معنوي عام وأن يهدف الى تحقيق منفعة عامة.</a:t>
            </a:r>
            <a:endParaRPr lang="en-US" dirty="0"/>
          </a:p>
          <a:p>
            <a:r>
              <a:rPr lang="ar-IQ" b="1" dirty="0"/>
              <a:t>3 ) عقد التوريد:</a:t>
            </a:r>
            <a:endParaRPr lang="en-US" dirty="0"/>
          </a:p>
          <a:p>
            <a:r>
              <a:rPr lang="ar-IQ" dirty="0"/>
              <a:t>       </a:t>
            </a:r>
            <a:r>
              <a:rPr lang="ar-IQ" dirty="0" err="1"/>
              <a:t>إتفاق</a:t>
            </a:r>
            <a:r>
              <a:rPr lang="ar-IQ" dirty="0"/>
              <a:t> بين شخص معنوي (إدارة) وفرد أو شركة يتعهد بمقتضاه الأخير توريد منقولات معينة لأغراض المرفق العام مقابل ثمن معين، لذا فأن موضوع العقد ينصب عادة على توريد أشياء منقولة كمواد مختلفة وقد يتم تنفيذ العقد بدفعة واحدة أو أن يجري على دفعات متعددة. وعادة تكون طبيعية العقد ادارياً اذا كان على دفعات فيما يكون من عقود القانون الخاص اذا نفذ بدفعة واحدة إلا اذا توازن شروط العقد الإداري معه.</a:t>
            </a:r>
            <a:endParaRPr lang="en-US" dirty="0"/>
          </a:p>
          <a:p>
            <a:r>
              <a:rPr lang="ar-IQ" b="1" dirty="0"/>
              <a:t>4 ) عقد النقل:</a:t>
            </a:r>
            <a:endParaRPr lang="en-US" dirty="0"/>
          </a:p>
          <a:p>
            <a:r>
              <a:rPr lang="ar-IQ" dirty="0"/>
              <a:t>       عقد ينصب على تعهد فرد أو شركة بموجبه نقل مواد مختلفة </a:t>
            </a:r>
            <a:r>
              <a:rPr lang="ar-IQ" dirty="0" err="1"/>
              <a:t>للأدارة</a:t>
            </a:r>
            <a:r>
              <a:rPr lang="ar-IQ" dirty="0"/>
              <a:t> أو وضع وسائط نقل لمصلحة أو تحت تصرف الإدارة المتعاقدة. ومن الجدير بالذكر أن عقد النقل والتوريد لا يعدان عقوداً ادارية باستمرار بل يتوقف الأمر على مدى توفر شروطاً معينة لإضفاء هذه الصفة عليها، وهذا يعني إمكانية خضوعها الى أحكام القانون الخاص.</a:t>
            </a:r>
            <a:endParaRPr lang="en-US" dirty="0"/>
          </a:p>
          <a:p>
            <a:pPr lvl="0"/>
            <a:r>
              <a:rPr lang="ar-IQ" b="1" dirty="0"/>
              <a:t>) عقد تقديم المعونة:</a:t>
            </a:r>
            <a:endParaRPr lang="en-US" dirty="0"/>
          </a:p>
          <a:p>
            <a:r>
              <a:rPr lang="ar-IQ" b="1" dirty="0"/>
              <a:t>        </a:t>
            </a:r>
            <a:r>
              <a:rPr lang="ar-IQ" dirty="0"/>
              <a:t>عقد ينصب على التزام شخص ما في المساهمة نقداً أو عيناً في نفقات مرفق عام، كتقديم قطعة أرض الى الدولة لتشييد مدرسة أو مستشفى أو المساهمة في نفقات إنشاء خط حديدي على شرط إنشاء محطة وقوف للقطار في مكان يختاره المساهم لتقديم الخدمات لسكان منطقته.</a:t>
            </a:r>
            <a:endParaRPr lang="en-US" dirty="0"/>
          </a:p>
          <a:p>
            <a:r>
              <a:rPr lang="ar-IQ" dirty="0"/>
              <a:t>       إن عقد تقديم المعونة لا يولد التزامات إلا تجاه الطرف المساهم دون الإدارة، إلا اذا اقترنت المعونة بشروط معينة تتحمل الإدارة مسؤولية تعاقدية عن مخالفتها للشروط كالتصرف بالمعونة في غير الغرض الذي قدمت من أجله المعونة.    </a:t>
            </a:r>
            <a:endParaRPr lang="en-US" dirty="0"/>
          </a:p>
          <a:p>
            <a:r>
              <a:rPr lang="en-US" b="1" dirty="0"/>
              <a:t>6</a:t>
            </a:r>
            <a:r>
              <a:rPr lang="ar-IQ" b="1" dirty="0"/>
              <a:t> ) عقد القرض العام:</a:t>
            </a:r>
            <a:endParaRPr lang="en-US" dirty="0"/>
          </a:p>
          <a:p>
            <a:r>
              <a:rPr lang="ar-IQ" b="1" dirty="0"/>
              <a:t>       </a:t>
            </a:r>
            <a:r>
              <a:rPr lang="ar-IQ" dirty="0"/>
              <a:t>عقد بمقتضاه يقرض أحد الأشخاص الخاصة أو العامة مبلغاً من المال الى الدولة أو أحد أشخاص القانون مقابل التعهد له بدفع فائدة سنوية محددة على أن يعاد القرض في نهاية الأجل المحدد، وتظهر صورة هذا النوع من العقود بشكل خاص من خلال السندات التي تطرحها الدولة للبيع استناداً الى تشريع يصدر بهذا </a:t>
            </a:r>
            <a:r>
              <a:rPr lang="ar-IQ" dirty="0" err="1"/>
              <a:t>الشان</a:t>
            </a:r>
            <a:r>
              <a:rPr lang="ar-IQ" dirty="0"/>
              <a:t>.</a:t>
            </a:r>
            <a:endParaRPr lang="en-US" dirty="0"/>
          </a:p>
          <a:p>
            <a:endParaRPr lang="ar-IQ" dirty="0"/>
          </a:p>
        </p:txBody>
      </p:sp>
    </p:spTree>
    <p:extLst>
      <p:ext uri="{BB962C8B-B14F-4D97-AF65-F5344CB8AC3E}">
        <p14:creationId xmlns:p14="http://schemas.microsoft.com/office/powerpoint/2010/main" val="3782187497"/>
      </p:ext>
    </p:extLst>
  </p:cSld>
  <p:clrMapOvr>
    <a:masterClrMapping/>
  </p:clrMapOvr>
  <p:transition spd="slow">
    <p:pull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1168</TotalTime>
  <Words>8931</Words>
  <Application>Microsoft Office PowerPoint</Application>
  <PresentationFormat>عرض على الشاشة (3:4)‏</PresentationFormat>
  <Paragraphs>268</Paragraphs>
  <Slides>21</Slides>
  <Notes>0</Notes>
  <HiddenSlides>0</HiddenSlides>
  <MMClips>0</MMClips>
  <ScaleCrop>false</ScaleCrop>
  <HeadingPairs>
    <vt:vector size="4" baseType="variant">
      <vt:variant>
        <vt:lpstr>نسق</vt:lpstr>
      </vt:variant>
      <vt:variant>
        <vt:i4>1</vt:i4>
      </vt:variant>
      <vt:variant>
        <vt:lpstr>عناوين الشرائح</vt:lpstr>
      </vt:variant>
      <vt:variant>
        <vt:i4>21</vt:i4>
      </vt:variant>
    </vt:vector>
  </HeadingPairs>
  <TitlesOfParts>
    <vt:vector size="22" baseType="lpstr">
      <vt:lpstr>مشربية</vt:lpstr>
      <vt:lpstr>المحاضرة الخامسة /القرارات الإدارية </vt:lpstr>
      <vt:lpstr>أنواع القرارات الأدارية: </vt:lpstr>
      <vt:lpstr>ثالثاً: أنواع القرارات الإدارية من حيث التكوين:  </vt:lpstr>
      <vt:lpstr>عرض تقديمي في PowerPoint</vt:lpstr>
      <vt:lpstr>تنفيذ القرار الأداري </vt:lpstr>
      <vt:lpstr>إنقضاء القرار الأداري: </vt:lpstr>
      <vt:lpstr>سحب القرارات المشروعة: </vt:lpstr>
      <vt:lpstr>العقود الإدارية والمدنية والفرق بينهم </vt:lpstr>
      <vt:lpstr>أنواع العقود الأدارية: </vt:lpstr>
      <vt:lpstr>ثانياً: الفرق بين العقود الإدارية والعقود المدنية: </vt:lpstr>
      <vt:lpstr>أركان العقد الأداري </vt:lpstr>
      <vt:lpstr>عرض تقديمي في PowerPoint</vt:lpstr>
      <vt:lpstr>طرق الإدارة في إبرام العقود الإدارية: </vt:lpstr>
      <vt:lpstr>المزيدات العامة:  </vt:lpstr>
      <vt:lpstr>سلطات الادارة في مواجهة المتعاقد معها: </vt:lpstr>
      <vt:lpstr>القواعد التي تحكم ابرام العقود الادارية </vt:lpstr>
      <vt:lpstr>عرض تقديمي في PowerPoint</vt:lpstr>
      <vt:lpstr>ثالثاً: اعطاء الأفضلية للمواطنين في التعاقد مع الادارة: </vt:lpstr>
      <vt:lpstr>عقد الامتياز </vt:lpstr>
      <vt:lpstr>اسباب العمل بالعقد الاداري وخاصيته: </vt:lpstr>
      <vt:lpstr>دراسة الحالة: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جمهورية العراق                                                                                       وزارة التعليم العالي والبحث العلمي    جامعة ديالى    كلية الادارة والاقتصاد     قسم الادارة العامة</dc:title>
  <dc:creator>DELL</dc:creator>
  <cp:lastModifiedBy>DELL</cp:lastModifiedBy>
  <cp:revision>50</cp:revision>
  <dcterms:created xsi:type="dcterms:W3CDTF">2019-04-03T08:00:36Z</dcterms:created>
  <dcterms:modified xsi:type="dcterms:W3CDTF">2019-12-18T09:14:40Z</dcterms:modified>
</cp:coreProperties>
</file>